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tags/tag7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8.xml" ContentType="application/vnd.openxmlformats-officedocument.presentationml.tags+xml"/>
  <Override PartName="/ppt/notesSlides/notesSlide11.xml" ContentType="application/vnd.openxmlformats-officedocument.presentationml.notesSlide+xml"/>
  <Override PartName="/ppt/tags/tag9.xml" ContentType="application/vnd.openxmlformats-officedocument.presentationml.tags+xml"/>
  <Override PartName="/ppt/notesSlides/notesSlide12.xml" ContentType="application/vnd.openxmlformats-officedocument.presentationml.notesSlide+xml"/>
  <Override PartName="/ppt/tags/tag10.xml" ContentType="application/vnd.openxmlformats-officedocument.presentationml.tags+xml"/>
  <Override PartName="/ppt/notesSlides/notesSlide13.xml" ContentType="application/vnd.openxmlformats-officedocument.presentationml.notesSlide+xml"/>
  <Override PartName="/ppt/tags/tag11.xml" ContentType="application/vnd.openxmlformats-officedocument.presentationml.tags+xml"/>
  <Override PartName="/ppt/notesSlides/notesSlide14.xml" ContentType="application/vnd.openxmlformats-officedocument.presentationml.notesSlide+xml"/>
  <Override PartName="/ppt/tags/tag12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13.xml" ContentType="application/vnd.openxmlformats-officedocument.presentationml.tags+xml"/>
  <Override PartName="/ppt/notesSlides/notesSlide18.xml" ContentType="application/vnd.openxmlformats-officedocument.presentationml.notesSlide+xml"/>
  <Override PartName="/ppt/tags/tag14.xml" ContentType="application/vnd.openxmlformats-officedocument.presentationml.tag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15.xml" ContentType="application/vnd.openxmlformats-officedocument.presentationml.tags+xml"/>
  <Override PartName="/ppt/notesSlides/notesSlide2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ags/tag16.xml" ContentType="application/vnd.openxmlformats-officedocument.presentationml.tags+xml"/>
  <Override PartName="/ppt/notesSlides/notesSlide2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ags/tag17.xml" ContentType="application/vnd.openxmlformats-officedocument.presentationml.tags+xml"/>
  <Override PartName="/ppt/notesSlides/notesSlide2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ags/tag18.xml" ContentType="application/vnd.openxmlformats-officedocument.presentationml.tags+xml"/>
  <Override PartName="/ppt/notesSlides/notesSlide24.xml" ContentType="application/vnd.openxmlformats-officedocument.presentationml.notesSlide+xml"/>
  <Override PartName="/ppt/tags/tag19.xml" ContentType="application/vnd.openxmlformats-officedocument.presentationml.tags+xml"/>
  <Override PartName="/ppt/notesSlides/notesSlide25.xml" ContentType="application/vnd.openxmlformats-officedocument.presentationml.notesSlide+xml"/>
  <Override PartName="/ppt/tags/tag20.xml" ContentType="application/vnd.openxmlformats-officedocument.presentationml.tags+xml"/>
  <Override PartName="/ppt/notesSlides/notesSlide26.xml" ContentType="application/vnd.openxmlformats-officedocument.presentationml.notesSlide+xml"/>
  <Override PartName="/ppt/tags/tag21.xml" ContentType="application/vnd.openxmlformats-officedocument.presentationml.tags+xml"/>
  <Override PartName="/ppt/notesSlides/notesSlide27.xml" ContentType="application/vnd.openxmlformats-officedocument.presentationml.notesSlide+xml"/>
  <Override PartName="/ppt/tags/tag22.xml" ContentType="application/vnd.openxmlformats-officedocument.presentationml.tags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56" r:id="rId2"/>
  </p:sldMasterIdLst>
  <p:notesMasterIdLst>
    <p:notesMasterId r:id="rId32"/>
  </p:notesMasterIdLst>
  <p:sldIdLst>
    <p:sldId id="377" r:id="rId3"/>
    <p:sldId id="378" r:id="rId4"/>
    <p:sldId id="364" r:id="rId5"/>
    <p:sldId id="367" r:id="rId6"/>
    <p:sldId id="371" r:id="rId7"/>
    <p:sldId id="372" r:id="rId8"/>
    <p:sldId id="375" r:id="rId9"/>
    <p:sldId id="376" r:id="rId10"/>
    <p:sldId id="392" r:id="rId11"/>
    <p:sldId id="391" r:id="rId12"/>
    <p:sldId id="382" r:id="rId13"/>
    <p:sldId id="390" r:id="rId14"/>
    <p:sldId id="393" r:id="rId15"/>
    <p:sldId id="384" r:id="rId16"/>
    <p:sldId id="385" r:id="rId17"/>
    <p:sldId id="394" r:id="rId18"/>
    <p:sldId id="379" r:id="rId19"/>
    <p:sldId id="404" r:id="rId20"/>
    <p:sldId id="396" r:id="rId21"/>
    <p:sldId id="383" r:id="rId22"/>
    <p:sldId id="380" r:id="rId23"/>
    <p:sldId id="397" r:id="rId24"/>
    <p:sldId id="398" r:id="rId25"/>
    <p:sldId id="399" r:id="rId26"/>
    <p:sldId id="395" r:id="rId27"/>
    <p:sldId id="387" r:id="rId28"/>
    <p:sldId id="403" r:id="rId29"/>
    <p:sldId id="400" r:id="rId30"/>
    <p:sldId id="401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ozo-PC" initials="z" lastIdx="5" clrIdx="0">
    <p:extLst>
      <p:ext uri="{19B8F6BF-5375-455C-9EA6-DF929625EA0E}">
        <p15:presenceInfo xmlns:p15="http://schemas.microsoft.com/office/powerpoint/2012/main" userId="zozo-P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03" autoAdjust="0"/>
    <p:restoredTop sz="66976" autoAdjust="0"/>
  </p:normalViewPr>
  <p:slideViewPr>
    <p:cSldViewPr snapToGrid="0">
      <p:cViewPr varScale="1">
        <p:scale>
          <a:sx n="114" d="100"/>
          <a:sy n="114" d="100"/>
        </p:scale>
        <p:origin x="1614" y="108"/>
      </p:cViewPr>
      <p:guideLst/>
    </p:cSldViewPr>
  </p:slideViewPr>
  <p:outlineViewPr>
    <p:cViewPr>
      <p:scale>
        <a:sx n="33" d="100"/>
        <a:sy n="33" d="100"/>
      </p:scale>
      <p:origin x="0" y="-3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165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ozo-PC\Desktop\TSa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ozo-PC\Desktop\TSa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ozo-PC\Desktop\micro\TSan-memor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ozo-PC\Desktop\micro\PUSh-performanc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ozo-PC\Desktop\TSan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Sheet1!$A$7</c:f>
              <c:strCache>
                <c:ptCount val="1"/>
                <c:pt idx="0">
                  <c:v>TSan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Sheet1!$B$6:$L$6</c:f>
              <c:strCache>
                <c:ptCount val="11"/>
                <c:pt idx="0">
                  <c:v>ctrace</c:v>
                </c:pt>
                <c:pt idx="1">
                  <c:v>fft</c:v>
                </c:pt>
                <c:pt idx="2">
                  <c:v>blksch</c:v>
                </c:pt>
                <c:pt idx="3">
                  <c:v>pfscan</c:v>
                </c:pt>
                <c:pt idx="4">
                  <c:v>strmcl</c:v>
                </c:pt>
                <c:pt idx="5">
                  <c:v>swaptn</c:v>
                </c:pt>
                <c:pt idx="6">
                  <c:v>pbzip2</c:v>
                </c:pt>
                <c:pt idx="7">
                  <c:v>nhttpd</c:v>
                </c:pt>
                <c:pt idx="8">
                  <c:v>mem$-A</c:v>
                </c:pt>
                <c:pt idx="9">
                  <c:v>mem$-B</c:v>
                </c:pt>
                <c:pt idx="10">
                  <c:v>ferret</c:v>
                </c:pt>
              </c:strCache>
            </c:strRef>
          </c:cat>
          <c:val>
            <c:numRef>
              <c:f>Sheet1!$B$7:$L$7</c:f>
              <c:numCache>
                <c:formatCode>0%</c:formatCode>
                <c:ptCount val="11"/>
                <c:pt idx="0">
                  <c:v>4.2300000000000004</c:v>
                </c:pt>
                <c:pt idx="1">
                  <c:v>5.07</c:v>
                </c:pt>
                <c:pt idx="2">
                  <c:v>4.7300000000000004</c:v>
                </c:pt>
                <c:pt idx="3">
                  <c:v>130</c:v>
                </c:pt>
                <c:pt idx="4">
                  <c:v>25.67</c:v>
                </c:pt>
                <c:pt idx="5">
                  <c:v>7.46</c:v>
                </c:pt>
                <c:pt idx="6">
                  <c:v>42.45</c:v>
                </c:pt>
                <c:pt idx="7">
                  <c:v>5.29</c:v>
                </c:pt>
                <c:pt idx="8">
                  <c:v>7.8</c:v>
                </c:pt>
                <c:pt idx="9">
                  <c:v>3.84</c:v>
                </c:pt>
                <c:pt idx="10">
                  <c:v>16.12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E58-4911-B509-ADFA5425A99A}"/>
            </c:ext>
          </c:extLst>
        </c:ser>
        <c:ser>
          <c:idx val="1"/>
          <c:order val="1"/>
          <c:tx>
            <c:strRef>
              <c:f>Sheet1!$A$8</c:f>
              <c:strCache>
                <c:ptCount val="1"/>
                <c:pt idx="0">
                  <c:v>PUSh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Sheet1!$B$6:$L$6</c:f>
              <c:strCache>
                <c:ptCount val="11"/>
                <c:pt idx="0">
                  <c:v>ctrace</c:v>
                </c:pt>
                <c:pt idx="1">
                  <c:v>fft</c:v>
                </c:pt>
                <c:pt idx="2">
                  <c:v>blksch</c:v>
                </c:pt>
                <c:pt idx="3">
                  <c:v>pfscan</c:v>
                </c:pt>
                <c:pt idx="4">
                  <c:v>strmcl</c:v>
                </c:pt>
                <c:pt idx="5">
                  <c:v>swaptn</c:v>
                </c:pt>
                <c:pt idx="6">
                  <c:v>pbzip2</c:v>
                </c:pt>
                <c:pt idx="7">
                  <c:v>nhttpd</c:v>
                </c:pt>
                <c:pt idx="8">
                  <c:v>mem$-A</c:v>
                </c:pt>
                <c:pt idx="9">
                  <c:v>mem$-B</c:v>
                </c:pt>
                <c:pt idx="10">
                  <c:v>ferret</c:v>
                </c:pt>
              </c:strCache>
            </c:strRef>
          </c:cat>
          <c:val>
            <c:numRef>
              <c:f>Sheet1!$B$8:$L$8</c:f>
              <c:numCache>
                <c:formatCode>0.00%</c:formatCode>
                <c:ptCount val="11"/>
                <c:pt idx="0" formatCode="0%">
                  <c:v>7.0000000000000007E-2</c:v>
                </c:pt>
                <c:pt idx="1">
                  <c:v>0.03</c:v>
                </c:pt>
                <c:pt idx="2" formatCode="0%">
                  <c:v>0.02</c:v>
                </c:pt>
                <c:pt idx="3">
                  <c:v>6.5000000000000002E-2</c:v>
                </c:pt>
                <c:pt idx="4" formatCode="0%">
                  <c:v>0.13</c:v>
                </c:pt>
                <c:pt idx="5">
                  <c:v>1.0999999999999999E-2</c:v>
                </c:pt>
                <c:pt idx="6">
                  <c:v>1.9E-2</c:v>
                </c:pt>
                <c:pt idx="7">
                  <c:v>0</c:v>
                </c:pt>
                <c:pt idx="8" formatCode="0%">
                  <c:v>0.99</c:v>
                </c:pt>
                <c:pt idx="9" formatCode="0%">
                  <c:v>0.39</c:v>
                </c:pt>
                <c:pt idx="10">
                  <c:v>8.2000000000000003E-2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E58-4911-B509-ADFA5425A9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7254128"/>
        <c:axId val="177254688"/>
      </c:barChart>
      <c:catAx>
        <c:axId val="177254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77254688"/>
        <c:crosses val="autoZero"/>
        <c:auto val="1"/>
        <c:lblAlgn val="ctr"/>
        <c:lblOffset val="100"/>
        <c:noMultiLvlLbl val="0"/>
      </c:catAx>
      <c:valAx>
        <c:axId val="177254688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77254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Sheet1!$A$7</c:f>
              <c:strCache>
                <c:ptCount val="1"/>
                <c:pt idx="0">
                  <c:v>TSan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Sheet1!$B$6:$L$6</c:f>
              <c:strCache>
                <c:ptCount val="11"/>
                <c:pt idx="0">
                  <c:v>ctrace</c:v>
                </c:pt>
                <c:pt idx="1">
                  <c:v>fft</c:v>
                </c:pt>
                <c:pt idx="2">
                  <c:v>blksch</c:v>
                </c:pt>
                <c:pt idx="3">
                  <c:v>pfscan</c:v>
                </c:pt>
                <c:pt idx="4">
                  <c:v>strmcl</c:v>
                </c:pt>
                <c:pt idx="5">
                  <c:v>swaptn</c:v>
                </c:pt>
                <c:pt idx="6">
                  <c:v>pbzip2</c:v>
                </c:pt>
                <c:pt idx="7">
                  <c:v>nhttpd</c:v>
                </c:pt>
                <c:pt idx="8">
                  <c:v>mem$-A</c:v>
                </c:pt>
                <c:pt idx="9">
                  <c:v>mem$-B</c:v>
                </c:pt>
                <c:pt idx="10">
                  <c:v>ferret</c:v>
                </c:pt>
              </c:strCache>
            </c:strRef>
          </c:cat>
          <c:val>
            <c:numRef>
              <c:f>Sheet1!$B$7:$L$7</c:f>
              <c:numCache>
                <c:formatCode>0%</c:formatCode>
                <c:ptCount val="11"/>
                <c:pt idx="0">
                  <c:v>4.2300000000000004</c:v>
                </c:pt>
                <c:pt idx="1">
                  <c:v>5.07</c:v>
                </c:pt>
                <c:pt idx="2">
                  <c:v>4.7300000000000004</c:v>
                </c:pt>
                <c:pt idx="3">
                  <c:v>130</c:v>
                </c:pt>
                <c:pt idx="4">
                  <c:v>25.67</c:v>
                </c:pt>
                <c:pt idx="5">
                  <c:v>7.46</c:v>
                </c:pt>
                <c:pt idx="6">
                  <c:v>42.45</c:v>
                </c:pt>
                <c:pt idx="7">
                  <c:v>5.29</c:v>
                </c:pt>
                <c:pt idx="8">
                  <c:v>7.8</c:v>
                </c:pt>
                <c:pt idx="9">
                  <c:v>3.84</c:v>
                </c:pt>
                <c:pt idx="10">
                  <c:v>16.12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C96-4A34-B025-5210612F0845}"/>
            </c:ext>
          </c:extLst>
        </c:ser>
        <c:ser>
          <c:idx val="1"/>
          <c:order val="1"/>
          <c:tx>
            <c:strRef>
              <c:f>Sheet1!$A$8</c:f>
              <c:strCache>
                <c:ptCount val="1"/>
                <c:pt idx="0">
                  <c:v>PUSh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0504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C96-4A34-B025-5210612F0845}"/>
              </c:ext>
            </c:extLst>
          </c:dPt>
          <c:cat>
            <c:strRef>
              <c:f>Sheet1!$B$6:$L$6</c:f>
              <c:strCache>
                <c:ptCount val="11"/>
                <c:pt idx="0">
                  <c:v>ctrace</c:v>
                </c:pt>
                <c:pt idx="1">
                  <c:v>fft</c:v>
                </c:pt>
                <c:pt idx="2">
                  <c:v>blksch</c:v>
                </c:pt>
                <c:pt idx="3">
                  <c:v>pfscan</c:v>
                </c:pt>
                <c:pt idx="4">
                  <c:v>strmcl</c:v>
                </c:pt>
                <c:pt idx="5">
                  <c:v>swaptn</c:v>
                </c:pt>
                <c:pt idx="6">
                  <c:v>pbzip2</c:v>
                </c:pt>
                <c:pt idx="7">
                  <c:v>nhttpd</c:v>
                </c:pt>
                <c:pt idx="8">
                  <c:v>mem$-A</c:v>
                </c:pt>
                <c:pt idx="9">
                  <c:v>mem$-B</c:v>
                </c:pt>
                <c:pt idx="10">
                  <c:v>ferret</c:v>
                </c:pt>
              </c:strCache>
            </c:strRef>
          </c:cat>
          <c:val>
            <c:numRef>
              <c:f>Sheet1!$B$8:$L$8</c:f>
              <c:numCache>
                <c:formatCode>0.00%</c:formatCode>
                <c:ptCount val="11"/>
                <c:pt idx="0" formatCode="0%">
                  <c:v>7.0000000000000007E-2</c:v>
                </c:pt>
                <c:pt idx="1">
                  <c:v>0.03</c:v>
                </c:pt>
                <c:pt idx="2" formatCode="0%">
                  <c:v>0.02</c:v>
                </c:pt>
                <c:pt idx="3">
                  <c:v>6.5000000000000002E-2</c:v>
                </c:pt>
                <c:pt idx="4" formatCode="0%">
                  <c:v>0.13</c:v>
                </c:pt>
                <c:pt idx="5">
                  <c:v>1.0999999999999999E-2</c:v>
                </c:pt>
                <c:pt idx="6">
                  <c:v>1.9E-2</c:v>
                </c:pt>
                <c:pt idx="7">
                  <c:v>0</c:v>
                </c:pt>
                <c:pt idx="8" formatCode="0%">
                  <c:v>0.99</c:v>
                </c:pt>
                <c:pt idx="9" formatCode="0%">
                  <c:v>0.39</c:v>
                </c:pt>
                <c:pt idx="10">
                  <c:v>8.2000000000000003E-2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C96-4A34-B025-5210612F08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6"/>
        <c:overlap val="-27"/>
        <c:axId val="177258048"/>
        <c:axId val="177258608"/>
      </c:barChart>
      <c:catAx>
        <c:axId val="17725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77258608"/>
        <c:crossesAt val="1.0000000000000002E-2"/>
        <c:auto val="1"/>
        <c:lblAlgn val="ctr"/>
        <c:lblOffset val="100"/>
        <c:noMultiLvlLbl val="0"/>
      </c:catAx>
      <c:valAx>
        <c:axId val="177258608"/>
        <c:scaling>
          <c:logBase val="10"/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7725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537483595800517E-2"/>
          <c:y val="6.0468637448457638E-2"/>
          <c:w val="0.91587918307086613"/>
          <c:h val="0.773089040057626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Sheet1!$A$7</c:f>
              <c:strCache>
                <c:ptCount val="1"/>
                <c:pt idx="0">
                  <c:v>TSan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Sheet1!$B$6:$K$6</c:f>
              <c:strCache>
                <c:ptCount val="10"/>
                <c:pt idx="0">
                  <c:v>ctrace</c:v>
                </c:pt>
                <c:pt idx="1">
                  <c:v>fft</c:v>
                </c:pt>
                <c:pt idx="2">
                  <c:v>blksch</c:v>
                </c:pt>
                <c:pt idx="3">
                  <c:v>pfscan</c:v>
                </c:pt>
                <c:pt idx="4">
                  <c:v>strmcl</c:v>
                </c:pt>
                <c:pt idx="5">
                  <c:v>swaptn</c:v>
                </c:pt>
                <c:pt idx="6">
                  <c:v>pbzip2</c:v>
                </c:pt>
                <c:pt idx="7">
                  <c:v>nhttpd</c:v>
                </c:pt>
                <c:pt idx="8">
                  <c:v>mem$</c:v>
                </c:pt>
                <c:pt idx="9">
                  <c:v>ferret</c:v>
                </c:pt>
              </c:strCache>
            </c:strRef>
          </c:cat>
          <c:val>
            <c:numRef>
              <c:f>Sheet1!$B$7:$K$7</c:f>
              <c:numCache>
                <c:formatCode>0%</c:formatCode>
                <c:ptCount val="10"/>
                <c:pt idx="0">
                  <c:v>0.94</c:v>
                </c:pt>
                <c:pt idx="1">
                  <c:v>3.91</c:v>
                </c:pt>
                <c:pt idx="2">
                  <c:v>4.0599999999999996</c:v>
                </c:pt>
                <c:pt idx="3">
                  <c:v>110</c:v>
                </c:pt>
                <c:pt idx="4">
                  <c:v>4.08</c:v>
                </c:pt>
                <c:pt idx="5">
                  <c:v>1.7</c:v>
                </c:pt>
                <c:pt idx="6">
                  <c:v>0.54</c:v>
                </c:pt>
                <c:pt idx="7">
                  <c:v>2.0299999999999998</c:v>
                </c:pt>
                <c:pt idx="8">
                  <c:v>4.12</c:v>
                </c:pt>
                <c:pt idx="9">
                  <c:v>3.86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1A1-4670-95AD-DB6FF494A781}"/>
            </c:ext>
          </c:extLst>
        </c:ser>
        <c:ser>
          <c:idx val="1"/>
          <c:order val="1"/>
          <c:tx>
            <c:strRef>
              <c:f>Sheet1!$A$8</c:f>
              <c:strCache>
                <c:ptCount val="1"/>
                <c:pt idx="0">
                  <c:v>PUSh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Sheet1!$B$6:$K$6</c:f>
              <c:strCache>
                <c:ptCount val="10"/>
                <c:pt idx="0">
                  <c:v>ctrace</c:v>
                </c:pt>
                <c:pt idx="1">
                  <c:v>fft</c:v>
                </c:pt>
                <c:pt idx="2">
                  <c:v>blksch</c:v>
                </c:pt>
                <c:pt idx="3">
                  <c:v>pfscan</c:v>
                </c:pt>
                <c:pt idx="4">
                  <c:v>strmcl</c:v>
                </c:pt>
                <c:pt idx="5">
                  <c:v>swaptn</c:v>
                </c:pt>
                <c:pt idx="6">
                  <c:v>pbzip2</c:v>
                </c:pt>
                <c:pt idx="7">
                  <c:v>nhttpd</c:v>
                </c:pt>
                <c:pt idx="8">
                  <c:v>mem$</c:v>
                </c:pt>
                <c:pt idx="9">
                  <c:v>ferret</c:v>
                </c:pt>
              </c:strCache>
            </c:strRef>
          </c:cat>
          <c:val>
            <c:numRef>
              <c:f>Sheet1!$B$8:$K$8</c:f>
              <c:numCache>
                <c:formatCode>0.00%</c:formatCode>
                <c:ptCount val="10"/>
                <c:pt idx="0" formatCode="0%">
                  <c:v>0</c:v>
                </c:pt>
                <c:pt idx="1">
                  <c:v>0</c:v>
                </c:pt>
                <c:pt idx="2" formatCode="0%">
                  <c:v>0</c:v>
                </c:pt>
                <c:pt idx="3">
                  <c:v>0</c:v>
                </c:pt>
                <c:pt idx="4" formatCode="0%">
                  <c:v>0</c:v>
                </c:pt>
                <c:pt idx="5">
                  <c:v>0.64</c:v>
                </c:pt>
                <c:pt idx="6">
                  <c:v>0</c:v>
                </c:pt>
                <c:pt idx="7">
                  <c:v>0</c:v>
                </c:pt>
                <c:pt idx="8" formatCode="0%">
                  <c:v>3.09</c:v>
                </c:pt>
                <c:pt idx="9">
                  <c:v>4.4400000000000004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1A1-4670-95AD-DB6FF494A7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7261408"/>
        <c:axId val="177261968"/>
      </c:barChart>
      <c:catAx>
        <c:axId val="177261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77261968"/>
        <c:crosses val="autoZero"/>
        <c:auto val="1"/>
        <c:lblAlgn val="ctr"/>
        <c:lblOffset val="100"/>
        <c:noMultiLvlLbl val="0"/>
      </c:catAx>
      <c:valAx>
        <c:axId val="177261968"/>
        <c:scaling>
          <c:orientation val="minMax"/>
          <c:max val="5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77261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Sheet1!$A$7</c:f>
              <c:strCache>
                <c:ptCount val="1"/>
                <c:pt idx="0">
                  <c:v>2 threads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Sheet1!$B$6:$L$6</c:f>
              <c:strCache>
                <c:ptCount val="11"/>
                <c:pt idx="0">
                  <c:v>ctrace</c:v>
                </c:pt>
                <c:pt idx="1">
                  <c:v>fft</c:v>
                </c:pt>
                <c:pt idx="2">
                  <c:v>blksch</c:v>
                </c:pt>
                <c:pt idx="3">
                  <c:v>pfscan</c:v>
                </c:pt>
                <c:pt idx="4">
                  <c:v>strmcl</c:v>
                </c:pt>
                <c:pt idx="5">
                  <c:v>swaptn</c:v>
                </c:pt>
                <c:pt idx="6">
                  <c:v>pbzip2</c:v>
                </c:pt>
                <c:pt idx="7">
                  <c:v>nhttpd</c:v>
                </c:pt>
                <c:pt idx="8">
                  <c:v>mem$-A</c:v>
                </c:pt>
                <c:pt idx="9">
                  <c:v>mem$-B</c:v>
                </c:pt>
                <c:pt idx="10">
                  <c:v>ferret</c:v>
                </c:pt>
              </c:strCache>
            </c:strRef>
          </c:cat>
          <c:val>
            <c:numRef>
              <c:f>Sheet1!$B$7:$L$7</c:f>
              <c:numCache>
                <c:formatCode>0.0%</c:formatCode>
                <c:ptCount val="11"/>
                <c:pt idx="0">
                  <c:v>0.14000000000000001</c:v>
                </c:pt>
                <c:pt idx="1">
                  <c:v>1.9E-2</c:v>
                </c:pt>
                <c:pt idx="2">
                  <c:v>1.9E-2</c:v>
                </c:pt>
                <c:pt idx="3">
                  <c:v>1.7000000000000001E-2</c:v>
                </c:pt>
                <c:pt idx="4">
                  <c:v>1.2E-2</c:v>
                </c:pt>
                <c:pt idx="5">
                  <c:v>0</c:v>
                </c:pt>
                <c:pt idx="6">
                  <c:v>8.0000000000000002E-3</c:v>
                </c:pt>
                <c:pt idx="7">
                  <c:v>0</c:v>
                </c:pt>
                <c:pt idx="8">
                  <c:v>0.59</c:v>
                </c:pt>
                <c:pt idx="9">
                  <c:v>0.19</c:v>
                </c:pt>
                <c:pt idx="10">
                  <c:v>0.06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58B-44BE-B6B1-5F19607412FC}"/>
            </c:ext>
          </c:extLst>
        </c:ser>
        <c:ser>
          <c:idx val="1"/>
          <c:order val="1"/>
          <c:tx>
            <c:strRef>
              <c:f>Sheet1!$A$8</c:f>
              <c:strCache>
                <c:ptCount val="1"/>
                <c:pt idx="0">
                  <c:v>8 threads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Sheet1!$B$6:$L$6</c:f>
              <c:strCache>
                <c:ptCount val="11"/>
                <c:pt idx="0">
                  <c:v>ctrace</c:v>
                </c:pt>
                <c:pt idx="1">
                  <c:v>fft</c:v>
                </c:pt>
                <c:pt idx="2">
                  <c:v>blksch</c:v>
                </c:pt>
                <c:pt idx="3">
                  <c:v>pfscan</c:v>
                </c:pt>
                <c:pt idx="4">
                  <c:v>strmcl</c:v>
                </c:pt>
                <c:pt idx="5">
                  <c:v>swaptn</c:v>
                </c:pt>
                <c:pt idx="6">
                  <c:v>pbzip2</c:v>
                </c:pt>
                <c:pt idx="7">
                  <c:v>nhttpd</c:v>
                </c:pt>
                <c:pt idx="8">
                  <c:v>mem$-A</c:v>
                </c:pt>
                <c:pt idx="9">
                  <c:v>mem$-B</c:v>
                </c:pt>
                <c:pt idx="10">
                  <c:v>ferret</c:v>
                </c:pt>
              </c:strCache>
            </c:strRef>
          </c:cat>
          <c:val>
            <c:numRef>
              <c:f>Sheet1!$B$8:$L$8</c:f>
              <c:numCache>
                <c:formatCode>0.0%</c:formatCode>
                <c:ptCount val="11"/>
                <c:pt idx="0">
                  <c:v>7.0000000000000007E-2</c:v>
                </c:pt>
                <c:pt idx="1">
                  <c:v>0.03</c:v>
                </c:pt>
                <c:pt idx="2">
                  <c:v>0.02</c:v>
                </c:pt>
                <c:pt idx="3">
                  <c:v>6.5000000000000002E-2</c:v>
                </c:pt>
                <c:pt idx="4">
                  <c:v>0.13</c:v>
                </c:pt>
                <c:pt idx="5">
                  <c:v>1.0999999999999999E-2</c:v>
                </c:pt>
                <c:pt idx="6">
                  <c:v>1.9E-2</c:v>
                </c:pt>
                <c:pt idx="7">
                  <c:v>0</c:v>
                </c:pt>
                <c:pt idx="8">
                  <c:v>0.99</c:v>
                </c:pt>
                <c:pt idx="9">
                  <c:v>0.39</c:v>
                </c:pt>
                <c:pt idx="10">
                  <c:v>8.2000000000000003E-2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58B-44BE-B6B1-5F19607412FC}"/>
            </c:ext>
          </c:extLst>
        </c:ser>
        <c:ser>
          <c:idx val="2"/>
          <c:order val="2"/>
          <c:tx>
            <c:strRef>
              <c:f>Sheet1!$A$9</c:f>
              <c:strCache>
                <c:ptCount val="1"/>
                <c:pt idx="0">
                  <c:v>32 threads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Sheet1!$B$6:$L$6</c:f>
              <c:strCache>
                <c:ptCount val="11"/>
                <c:pt idx="0">
                  <c:v>ctrace</c:v>
                </c:pt>
                <c:pt idx="1">
                  <c:v>fft</c:v>
                </c:pt>
                <c:pt idx="2">
                  <c:v>blksch</c:v>
                </c:pt>
                <c:pt idx="3">
                  <c:v>pfscan</c:v>
                </c:pt>
                <c:pt idx="4">
                  <c:v>strmcl</c:v>
                </c:pt>
                <c:pt idx="5">
                  <c:v>swaptn</c:v>
                </c:pt>
                <c:pt idx="6">
                  <c:v>pbzip2</c:v>
                </c:pt>
                <c:pt idx="7">
                  <c:v>nhttpd</c:v>
                </c:pt>
                <c:pt idx="8">
                  <c:v>mem$-A</c:v>
                </c:pt>
                <c:pt idx="9">
                  <c:v>mem$-B</c:v>
                </c:pt>
                <c:pt idx="10">
                  <c:v>ferret</c:v>
                </c:pt>
              </c:strCache>
            </c:strRef>
          </c:cat>
          <c:val>
            <c:numRef>
              <c:f>Sheet1!$B$9:$L$9</c:f>
              <c:numCache>
                <c:formatCode>0.0%</c:formatCode>
                <c:ptCount val="11"/>
                <c:pt idx="0">
                  <c:v>0.12</c:v>
                </c:pt>
                <c:pt idx="1">
                  <c:v>3.3000000000000002E-2</c:v>
                </c:pt>
                <c:pt idx="2">
                  <c:v>2.1000000000000001E-2</c:v>
                </c:pt>
                <c:pt idx="3">
                  <c:v>0.33</c:v>
                </c:pt>
                <c:pt idx="4">
                  <c:v>0.99</c:v>
                </c:pt>
                <c:pt idx="5">
                  <c:v>1.4E-2</c:v>
                </c:pt>
                <c:pt idx="6">
                  <c:v>3.9E-2</c:v>
                </c:pt>
                <c:pt idx="7">
                  <c:v>0</c:v>
                </c:pt>
                <c:pt idx="8">
                  <c:v>0.82</c:v>
                </c:pt>
                <c:pt idx="9">
                  <c:v>0.23</c:v>
                </c:pt>
                <c:pt idx="10">
                  <c:v>0.11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58B-44BE-B6B1-5F19607412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9210016"/>
        <c:axId val="179210576"/>
      </c:barChart>
      <c:catAx>
        <c:axId val="179210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79210576"/>
        <c:crosses val="autoZero"/>
        <c:auto val="1"/>
        <c:lblAlgn val="ctr"/>
        <c:lblOffset val="100"/>
        <c:noMultiLvlLbl val="0"/>
      </c:catAx>
      <c:valAx>
        <c:axId val="179210576"/>
        <c:scaling>
          <c:orientation val="minMax"/>
          <c:max val="1"/>
          <c:min val="0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79210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Sheet1!$A$7</c:f>
              <c:strCache>
                <c:ptCount val="1"/>
                <c:pt idx="0">
                  <c:v>TSan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Sheet1!$B$6:$L$6</c:f>
              <c:strCache>
                <c:ptCount val="11"/>
                <c:pt idx="0">
                  <c:v>ctrace</c:v>
                </c:pt>
                <c:pt idx="1">
                  <c:v>fft</c:v>
                </c:pt>
                <c:pt idx="2">
                  <c:v>blksch</c:v>
                </c:pt>
                <c:pt idx="3">
                  <c:v>pfscan</c:v>
                </c:pt>
                <c:pt idx="4">
                  <c:v>strmcl</c:v>
                </c:pt>
                <c:pt idx="5">
                  <c:v>swaptn</c:v>
                </c:pt>
                <c:pt idx="6">
                  <c:v>pbzip2</c:v>
                </c:pt>
                <c:pt idx="7">
                  <c:v>nhttpd</c:v>
                </c:pt>
                <c:pt idx="8">
                  <c:v>mem$-A</c:v>
                </c:pt>
                <c:pt idx="9">
                  <c:v>mem$-B</c:v>
                </c:pt>
                <c:pt idx="10">
                  <c:v>ferret</c:v>
                </c:pt>
              </c:strCache>
            </c:strRef>
          </c:cat>
          <c:val>
            <c:numRef>
              <c:f>Sheet1!$B$7:$L$7</c:f>
              <c:numCache>
                <c:formatCode>0%</c:formatCode>
                <c:ptCount val="11"/>
                <c:pt idx="0">
                  <c:v>4.2300000000000004</c:v>
                </c:pt>
                <c:pt idx="1">
                  <c:v>5.07</c:v>
                </c:pt>
                <c:pt idx="2">
                  <c:v>4.7300000000000004</c:v>
                </c:pt>
                <c:pt idx="3">
                  <c:v>130</c:v>
                </c:pt>
                <c:pt idx="4">
                  <c:v>25.67</c:v>
                </c:pt>
                <c:pt idx="5">
                  <c:v>7.46</c:v>
                </c:pt>
                <c:pt idx="6">
                  <c:v>42.45</c:v>
                </c:pt>
                <c:pt idx="7">
                  <c:v>5.29</c:v>
                </c:pt>
                <c:pt idx="8">
                  <c:v>7.8</c:v>
                </c:pt>
                <c:pt idx="9">
                  <c:v>3.84</c:v>
                </c:pt>
                <c:pt idx="10">
                  <c:v>16.12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E58-4911-B509-ADFA5425A99A}"/>
            </c:ext>
          </c:extLst>
        </c:ser>
        <c:ser>
          <c:idx val="1"/>
          <c:order val="1"/>
          <c:tx>
            <c:strRef>
              <c:f>Sheet1!$A$8</c:f>
              <c:strCache>
                <c:ptCount val="1"/>
                <c:pt idx="0">
                  <c:v>PUSh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Sheet1!$B$6:$L$6</c:f>
              <c:strCache>
                <c:ptCount val="11"/>
                <c:pt idx="0">
                  <c:v>ctrace</c:v>
                </c:pt>
                <c:pt idx="1">
                  <c:v>fft</c:v>
                </c:pt>
                <c:pt idx="2">
                  <c:v>blksch</c:v>
                </c:pt>
                <c:pt idx="3">
                  <c:v>pfscan</c:v>
                </c:pt>
                <c:pt idx="4">
                  <c:v>strmcl</c:v>
                </c:pt>
                <c:pt idx="5">
                  <c:v>swaptn</c:v>
                </c:pt>
                <c:pt idx="6">
                  <c:v>pbzip2</c:v>
                </c:pt>
                <c:pt idx="7">
                  <c:v>nhttpd</c:v>
                </c:pt>
                <c:pt idx="8">
                  <c:v>mem$-A</c:v>
                </c:pt>
                <c:pt idx="9">
                  <c:v>mem$-B</c:v>
                </c:pt>
                <c:pt idx="10">
                  <c:v>ferret</c:v>
                </c:pt>
              </c:strCache>
            </c:strRef>
          </c:cat>
          <c:val>
            <c:numRef>
              <c:f>Sheet1!$B$8:$L$8</c:f>
              <c:numCache>
                <c:formatCode>0.00%</c:formatCode>
                <c:ptCount val="11"/>
                <c:pt idx="0" formatCode="0%">
                  <c:v>7.0000000000000007E-2</c:v>
                </c:pt>
                <c:pt idx="1">
                  <c:v>0.03</c:v>
                </c:pt>
                <c:pt idx="2" formatCode="0%">
                  <c:v>0.02</c:v>
                </c:pt>
                <c:pt idx="3">
                  <c:v>6.5000000000000002E-2</c:v>
                </c:pt>
                <c:pt idx="4" formatCode="0%">
                  <c:v>0.13</c:v>
                </c:pt>
                <c:pt idx="5">
                  <c:v>1.0999999999999999E-2</c:v>
                </c:pt>
                <c:pt idx="6">
                  <c:v>1.9E-2</c:v>
                </c:pt>
                <c:pt idx="7">
                  <c:v>0</c:v>
                </c:pt>
                <c:pt idx="8" formatCode="0%">
                  <c:v>0.99</c:v>
                </c:pt>
                <c:pt idx="9" formatCode="0%">
                  <c:v>0.39</c:v>
                </c:pt>
                <c:pt idx="10">
                  <c:v>8.2000000000000003E-2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E58-4911-B509-ADFA5425A9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9213376"/>
        <c:axId val="179213936"/>
      </c:barChart>
      <c:catAx>
        <c:axId val="179213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79213936"/>
        <c:crosses val="autoZero"/>
        <c:auto val="1"/>
        <c:lblAlgn val="ctr"/>
        <c:lblOffset val="100"/>
        <c:noMultiLvlLbl val="0"/>
      </c:catAx>
      <c:valAx>
        <c:axId val="179213936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79213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11">
            <a:extLst>
              <a:ext uri="{FF2B5EF4-FFF2-40B4-BE49-F238E27FC236}">
                <a16:creationId xmlns:a16="http://schemas.microsoft.com/office/drawing/2014/main" xmlns="" id="{6C3E691B-1756-4C64-B559-2098F47863A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8675A-1860-41B0-9028-B0365C1D4D2D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13" name="Notes Placeholder 12">
            <a:extLst>
              <a:ext uri="{FF2B5EF4-FFF2-40B4-BE49-F238E27FC236}">
                <a16:creationId xmlns:a16="http://schemas.microsoft.com/office/drawing/2014/main" xmlns="" id="{7656343D-6AC0-4093-817C-27A396211A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xmlns="" id="{A07BD101-7134-49E9-B7A7-71EFEF49A3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53271-C285-4197-A163-CC8FF100B0E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xmlns="" id="{2A830738-152D-4ACA-A17E-9D8FC3265E9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16" name="Slide Image Placeholder 15">
            <a:extLst>
              <a:ext uri="{FF2B5EF4-FFF2-40B4-BE49-F238E27FC236}">
                <a16:creationId xmlns:a16="http://schemas.microsoft.com/office/drawing/2014/main" xmlns="" id="{7685E619-5734-4CE8-AC94-764699CDCB9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57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A5240C-5E07-4646-902C-0A6F445B3D6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79403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73A5240C-5E07-4646-902C-0A6F445B3D6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213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xmlns="" id="{C24E3732-8E0D-4C8B-B4FB-E1101894E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0437" y="550554"/>
            <a:ext cx="6601742" cy="275034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8242" tIns="49122" rIns="98242" bIns="49122" anchor="ctr"/>
          <a:lstStyle>
            <a:lvl1pPr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DejaVu LGC Sans"/>
              <a:cs typeface="DejaVu LGC Sans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xmlns="" id="{DB8CE366-4944-454E-81B1-D4CBA8291A2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90693" y="3484012"/>
            <a:ext cx="7919081" cy="3299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8937513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xmlns="" id="{C24E3732-8E0D-4C8B-B4FB-E1101894E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0437" y="550554"/>
            <a:ext cx="6601742" cy="275034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8242" tIns="49122" rIns="98242" bIns="49122" anchor="ctr"/>
          <a:lstStyle>
            <a:lvl1pPr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DejaVu LGC Sans"/>
              <a:cs typeface="DejaVu LGC Sans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xmlns="" id="{DB8CE366-4944-454E-81B1-D4CBA8291A2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90693" y="3484012"/>
            <a:ext cx="7919081" cy="3299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7739194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xmlns="" id="{C24E3732-8E0D-4C8B-B4FB-E1101894E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0437" y="550554"/>
            <a:ext cx="6601742" cy="275034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8242" tIns="49122" rIns="98242" bIns="49122" anchor="ctr"/>
          <a:lstStyle>
            <a:lvl1pPr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DejaVu LGC Sans"/>
              <a:cs typeface="DejaVu LGC Sans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xmlns="" id="{DB8CE366-4944-454E-81B1-D4CBA8291A2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90693" y="3484012"/>
            <a:ext cx="7919081" cy="3299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 baseline="0" dirty="0"/>
          </a:p>
        </p:txBody>
      </p:sp>
    </p:spTree>
    <p:extLst>
      <p:ext uri="{BB962C8B-B14F-4D97-AF65-F5344CB8AC3E}">
        <p14:creationId xmlns:p14="http://schemas.microsoft.com/office/powerpoint/2010/main" val="31680639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xmlns="" id="{C24E3732-8E0D-4C8B-B4FB-E1101894E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0437" y="550554"/>
            <a:ext cx="6601742" cy="275034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8242" tIns="49122" rIns="98242" bIns="49122" anchor="ctr"/>
          <a:lstStyle>
            <a:lvl1pPr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DejaVu LGC Sans"/>
              <a:cs typeface="DejaVu LGC Sans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xmlns="" id="{DB8CE366-4944-454E-81B1-D4CBA8291A2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90693" y="3484012"/>
            <a:ext cx="7919081" cy="3299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1825392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xmlns="" id="{C24E3732-8E0D-4C8B-B4FB-E1101894E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0437" y="550554"/>
            <a:ext cx="6601742" cy="275034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8242" tIns="49122" rIns="98242" bIns="49122" anchor="ctr"/>
          <a:lstStyle>
            <a:lvl1pPr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DejaVu LGC Sans"/>
              <a:cs typeface="DejaVu LGC Sans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xmlns="" id="{DB8CE366-4944-454E-81B1-D4CBA8291A2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90693" y="3484012"/>
            <a:ext cx="7919081" cy="3299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 baseline="0" dirty="0"/>
          </a:p>
        </p:txBody>
      </p:sp>
    </p:spTree>
    <p:extLst>
      <p:ext uri="{BB962C8B-B14F-4D97-AF65-F5344CB8AC3E}">
        <p14:creationId xmlns:p14="http://schemas.microsoft.com/office/powerpoint/2010/main" val="16666238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xmlns="" id="{C24E3732-8E0D-4C8B-B4FB-E1101894E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0437" y="550554"/>
            <a:ext cx="6601742" cy="275034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8242" tIns="49122" rIns="98242" bIns="49122" anchor="ctr"/>
          <a:lstStyle>
            <a:lvl1pPr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DejaVu LGC Sans"/>
              <a:cs typeface="DejaVu LGC Sans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xmlns="" id="{DB8CE366-4944-454E-81B1-D4CBA8291A2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90693" y="3484012"/>
            <a:ext cx="7919081" cy="3299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2346671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73A5240C-5E07-4646-902C-0A6F445B3D6D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3480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xmlns="" id="{C24E3732-8E0D-4C8B-B4FB-E1101894E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6638" tIns="48320" rIns="96638" bIns="48320" anchor="ctr"/>
          <a:lstStyle>
            <a:lvl1pPr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DejaVu LGC Sans"/>
              <a:cs typeface="DejaVu LGC Sans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xmlns="" id="{DB8CE366-4944-454E-81B1-D4CBA8291A2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 baseline="0" dirty="0"/>
          </a:p>
        </p:txBody>
      </p:sp>
    </p:spTree>
    <p:extLst>
      <p:ext uri="{BB962C8B-B14F-4D97-AF65-F5344CB8AC3E}">
        <p14:creationId xmlns:p14="http://schemas.microsoft.com/office/powerpoint/2010/main" val="774409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xmlns="" id="{C24E3732-8E0D-4C8B-B4FB-E1101894E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6638" tIns="48320" rIns="96638" bIns="48320" anchor="ctr"/>
          <a:lstStyle>
            <a:lvl1pPr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DejaVu LGC Sans"/>
              <a:cs typeface="DejaVu LGC Sans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xmlns="" id="{DB8CE366-4944-454E-81B1-D4CBA8291A2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 baseline="0" dirty="0"/>
          </a:p>
        </p:txBody>
      </p:sp>
    </p:spTree>
    <p:extLst>
      <p:ext uri="{BB962C8B-B14F-4D97-AF65-F5344CB8AC3E}">
        <p14:creationId xmlns:p14="http://schemas.microsoft.com/office/powerpoint/2010/main" val="3260167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A5240C-5E07-4646-902C-0A6F445B3D6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37558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xmlns="" id="{C24E3732-8E0D-4C8B-B4FB-E1101894E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6638" tIns="48320" rIns="96638" bIns="48320" anchor="ctr"/>
          <a:lstStyle>
            <a:lvl1pPr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DejaVu LGC Sans"/>
              <a:cs typeface="DejaVu LGC Sans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xmlns="" id="{DB8CE366-4944-454E-81B1-D4CBA8291A2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699656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xmlns="" id="{C24E3732-8E0D-4C8B-B4FB-E1101894E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6638" tIns="48320" rIns="96638" bIns="48320" anchor="ctr"/>
          <a:lstStyle>
            <a:lvl1pPr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DejaVu LGC Sans"/>
              <a:cs typeface="DejaVu LGC Sans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xmlns="" id="{DB8CE366-4944-454E-81B1-D4CBA8291A2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 baseline="0" dirty="0"/>
          </a:p>
        </p:txBody>
      </p:sp>
    </p:spTree>
    <p:extLst>
      <p:ext uri="{BB962C8B-B14F-4D97-AF65-F5344CB8AC3E}">
        <p14:creationId xmlns:p14="http://schemas.microsoft.com/office/powerpoint/2010/main" val="25306996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xmlns="" id="{C24E3732-8E0D-4C8B-B4FB-E1101894E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6638" tIns="48320" rIns="96638" bIns="48320" anchor="ctr"/>
          <a:lstStyle>
            <a:lvl1pPr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DejaVu LGC Sans"/>
              <a:cs typeface="DejaVu LGC Sans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xmlns="" id="{DB8CE366-4944-454E-81B1-D4CBA8291A2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7991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46350" y="873125"/>
            <a:ext cx="4191000" cy="235743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8370" y="3361532"/>
            <a:ext cx="7426960" cy="2750344"/>
          </a:xfrm>
          <a:prstGeom prst="rect">
            <a:avLst/>
          </a:prstGeom>
        </p:spPr>
        <p:txBody>
          <a:bodyPr/>
          <a:lstStyle/>
          <a:p>
            <a:pPr defTabSz="929579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8615" y="6634538"/>
            <a:ext cx="4022936" cy="350462"/>
          </a:xfrm>
          <a:prstGeom prst="rect">
            <a:avLst/>
          </a:prstGeom>
        </p:spPr>
        <p:txBody>
          <a:bodyPr/>
          <a:lstStyle/>
          <a:p>
            <a:pPr defTabSz="464790">
              <a:defRPr/>
            </a:pPr>
            <a:fld id="{73A5240C-5E07-4646-902C-0A6F445B3D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4790">
                <a:defRPr/>
              </a:pPr>
              <a:t>23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894371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xmlns="" id="{C24E3732-8E0D-4C8B-B4FB-E1101894E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0437" y="550554"/>
            <a:ext cx="6601742" cy="275034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8242" tIns="49122" rIns="98242" bIns="49122" anchor="ctr"/>
          <a:lstStyle>
            <a:lvl1pPr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4397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DejaVu LGC Sans"/>
              <a:cs typeface="DejaVu LGC Sans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xmlns="" id="{DB8CE366-4944-454E-81B1-D4CBA8291A2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90693" y="3484012"/>
            <a:ext cx="7919081" cy="3299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23466717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xmlns="" id="{C24E3732-8E0D-4C8B-B4FB-E1101894E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6638" tIns="48320" rIns="96638" bIns="48320" anchor="ctr"/>
          <a:lstStyle>
            <a:lvl1pPr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DejaVu LGC Sans"/>
              <a:cs typeface="DejaVu LGC Sans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xmlns="" id="{DB8CE366-4944-454E-81B1-D4CBA8291A2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229038773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xmlns="" id="{C24E3732-8E0D-4C8B-B4FB-E1101894E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6638" tIns="48320" rIns="96638" bIns="48320" anchor="ctr"/>
          <a:lstStyle>
            <a:lvl1pPr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DejaVu LGC Sans"/>
              <a:cs typeface="DejaVu LGC Sans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xmlns="" id="{DB8CE366-4944-454E-81B1-D4CBA8291A2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380617395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xmlns="" id="{C24E3732-8E0D-4C8B-B4FB-E1101894E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6638" tIns="48320" rIns="96638" bIns="48320" anchor="ctr"/>
          <a:lstStyle>
            <a:lvl1pPr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DejaVu LGC Sans"/>
              <a:cs typeface="DejaVu LGC Sans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xmlns="" id="{DB8CE366-4944-454E-81B1-D4CBA8291A2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6942389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xmlns="" id="{C24E3732-8E0D-4C8B-B4FB-E1101894E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6638" tIns="48320" rIns="96638" bIns="48320" anchor="ctr"/>
          <a:lstStyle>
            <a:lvl1pPr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DejaVu LGC Sans"/>
              <a:cs typeface="DejaVu LGC Sans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xmlns="" id="{DB8CE366-4944-454E-81B1-D4CBA8291A2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68711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A5240C-5E07-4646-902C-0A6F445B3D6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98386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73A5240C-5E07-4646-902C-0A6F445B3D6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556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xmlns="" id="{C24E3732-8E0D-4C8B-B4FB-E1101894E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6638" tIns="48320" rIns="96638" bIns="48320" anchor="ctr"/>
          <a:lstStyle>
            <a:lvl1pPr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DejaVu LGC Sans"/>
              <a:cs typeface="DejaVu LGC Sans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xmlns="" id="{DB8CE366-4944-454E-81B1-D4CBA8291A2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25832488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xmlns="" id="{C24E3732-8E0D-4C8B-B4FB-E1101894E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6638" tIns="48320" rIns="96638" bIns="48320" anchor="ctr"/>
          <a:lstStyle>
            <a:lvl1pPr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DejaVu LGC Sans"/>
              <a:cs typeface="DejaVu LGC Sans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xmlns="" id="{DB8CE366-4944-454E-81B1-D4CBA8291A2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 baseline="0" dirty="0"/>
          </a:p>
        </p:txBody>
      </p:sp>
    </p:spTree>
    <p:extLst>
      <p:ext uri="{BB962C8B-B14F-4D97-AF65-F5344CB8AC3E}">
        <p14:creationId xmlns:p14="http://schemas.microsoft.com/office/powerpoint/2010/main" val="3850063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xmlns="" id="{C24E3732-8E0D-4C8B-B4FB-E1101894E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6638" tIns="48320" rIns="96638" bIns="48320" anchor="ctr"/>
          <a:lstStyle>
            <a:lvl1pPr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DejaVu LGC Sans"/>
              <a:cs typeface="DejaVu LGC Sans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xmlns="" id="{DB8CE366-4944-454E-81B1-D4CBA8291A2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 baseline="0" dirty="0"/>
          </a:p>
          <a:p>
            <a:pPr eaLnBrk="1" hangingPunct="1">
              <a:spcBef>
                <a:spcPct val="0"/>
              </a:spcBef>
            </a:pPr>
            <a:endParaRPr lang="en-US" altLang="zh-CN" baseline="0" dirty="0"/>
          </a:p>
          <a:p>
            <a:pPr eaLnBrk="1" hangingPunct="1">
              <a:spcBef>
                <a:spcPct val="0"/>
              </a:spcBef>
            </a:pPr>
            <a:endParaRPr lang="en-US" baseline="0" dirty="0"/>
          </a:p>
          <a:p>
            <a:pPr eaLnBrk="1" hangingPunct="1">
              <a:spcBef>
                <a:spcPct val="0"/>
              </a:spcBef>
            </a:pPr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1219421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xmlns="" id="{C24E3732-8E0D-4C8B-B4FB-E1101894E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6638" tIns="48320" rIns="96638" bIns="48320" anchor="ctr"/>
          <a:lstStyle>
            <a:lvl1pPr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DejaVu LGC Sans"/>
              <a:cs typeface="DejaVu LGC Sans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xmlns="" id="{DB8CE366-4944-454E-81B1-D4CBA8291A2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22505593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xmlns="" id="{C24E3732-8E0D-4C8B-B4FB-E1101894E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0437" y="550554"/>
            <a:ext cx="6601742" cy="275034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8242" tIns="49122" rIns="98242" bIns="49122" anchor="ctr"/>
          <a:lstStyle>
            <a:lvl1pPr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43973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39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DejaVu LGC Sans"/>
              <a:cs typeface="DejaVu LGC Sans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xmlns="" id="{DB8CE366-4944-454E-81B1-D4CBA8291A2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90693" y="3484012"/>
            <a:ext cx="7919081" cy="3299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2397049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E872-69A8-4A26-9760-46730EFC957E}" type="datetime1">
              <a:rPr lang="en-US" altLang="zh-CN" smtClean="0"/>
              <a:t>10/27/2020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/>
              <a:t>UCLA Concurrent Systems Laboratory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AD27A3B0-6F74-42C6-9E07-F361B1370A11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81951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CEF8-F431-4D79-A853-DA4D9780659C}" type="datetime1">
              <a:rPr lang="en-US" altLang="zh-CN" smtClean="0"/>
              <a:t>10/27/2020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/>
              <a:t>UCLA Concurrent Systems Laboratory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7A3B0-6F74-42C6-9E07-F361B1370A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2390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CEDF-0BFB-4C29-8545-2DB7251D0F60}" type="datetime1">
              <a:rPr lang="en-US" altLang="zh-CN" smtClean="0"/>
              <a:t>10/27/2020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/>
              <a:t>UCLA Concurrent Systems Laboratory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7A3B0-6F74-42C6-9E07-F361B1370A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2640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229DB31-C38A-44D7-93AD-DA7C28081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2249E-6BA4-4686-9192-C2A45C5CBD81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E4BC004-82D5-4649-A811-9D182597D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UCLA Concurrent Systems Laboratory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69751B6-4E59-4834-B903-91AAB2C5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AC3370-B612-464E-BF72-BF1DB783F7B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6369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1"/>
            <a:ext cx="10972800" cy="50593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A44375-350E-4E4B-8684-293FD35AF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ABDFF-2F16-45A7-B765-C8F4593044E1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7E25BE0-D681-4409-A33A-A0F3F7D02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UCLA Concurrent Systems Laboratory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349F2D7-D9E3-4D05-AB4C-CE48FC80B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7A5381-DFB8-4254-8A1A-C6DFF121275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54657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08AFC44-D2B4-4AF7-9BBF-3ABF20101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2397D-FE70-444E-BCA7-95C75372B91C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4ADD6F2-8847-43D6-96CE-1F27246B2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UCLA Concurrent Systems Laboratory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E91EC51-B697-45CA-902C-5F93810A0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29E1E8-B299-40B9-9496-1E1323D8F27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213734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A0A68EDB-CF8C-4F79-88B1-92CAB84D3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9D06F-021D-493D-9912-9B236B245ADF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98B13D4-9998-4A3E-8F97-BE3820FAD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UCLA Concurrent Systems Laboratory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F4380989-30B1-487D-A23B-DE3C0C55C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697983-DA52-4100-8570-1B1ADBE49E7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955073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1B246062-3688-4A06-B39C-C27AA9349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FEAF1-035E-449F-81D6-CA8434A215F8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C08FD506-3883-45F4-B792-CF425C1E2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UCLA Concurrent Systems Laboratory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6211EB8A-AFDC-4CD9-B216-C84FC064A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3FEE6-72E0-4A79-9E5C-89763BBE40B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31095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BE13C8F8-6831-4732-A5E2-733806801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204F3-3B82-402B-BBEC-149064FB5E09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1E92992C-047F-4876-BADE-2A6F3970B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UCLA Concurrent Systems Laboratory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0DE8342A-4731-4886-BCED-6A8EB6886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C2AB13-2192-4AB6-AA0E-7B5F4E41C14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34004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08474665-7C42-4FC7-9C89-EE715A814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64C21-DF3C-4078-A166-CEE15CC0F072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3855A8B4-5DB2-4D0D-BC20-BFF4244E2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UCLA Concurrent Systems Laboratory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21CB32AB-6BE0-4609-AC9F-563754929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D784E1-9435-4DB0-951A-B41040D41BD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592845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4D43BE6C-DE1B-4F54-9FD8-6C53955FB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A74E5-948C-4068-B0E9-0F4D07435537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B09D631D-91DF-44F7-876E-167CB27C7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UCLA Concurrent Systems Laboratory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C499972F-E02A-439D-851F-86C3E1D15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72C60-E802-4949-9426-68699026DB3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60464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17A5-4094-4784-AC12-790175330115}" type="datetime1">
              <a:rPr lang="en-US" altLang="zh-CN" smtClean="0"/>
              <a:t>10/27/2020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/>
              <a:t>UCLA Concurrent Systems Laboratory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7A3B0-6F74-42C6-9E07-F361B1370A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21743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D4B694FA-7CD1-4DD8-8591-89DCF3182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508E4-13B0-4CD6-AA91-8CB1E9B9D36F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2F62CFAF-A10C-4618-A163-48C584F51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UCLA Concurrent Systems Laboratory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B6CCE60E-3897-46E0-9525-40C3C982F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C91A38-05DB-44AD-963B-501BE8DA6D1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753591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BF1912-E25A-41A9-AA72-74913AA5E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50B1B-6A36-4913-BBC7-BDC7EEDE36F1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1C472C-9C8C-4DBB-A867-6E7841F68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UCLA Concurrent Systems Laboratory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300F570-2782-44B9-B433-29CF4B836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35AAAF-BE6E-45B4-9A5B-ACCBD5DB69B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195435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0E8CE0A-8D0D-4682-B815-08DC3C46D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5D353-99AA-4491-99F1-E5239EE4D5FD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327BB76-1CED-475D-8CD8-2BEED00C9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UCLA Concurrent Systems Laboratory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2787AEA-00CF-4A37-8F1E-47EB5FE2A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43E4A2-EBEA-497E-AF97-D1870A74853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77174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5520-9057-4957-8902-B0D3055C447B}" type="datetime1">
              <a:rPr lang="en-US" altLang="zh-CN" smtClean="0"/>
              <a:t>10/27/2020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/>
              <a:t>UCLA Concurrent Systems Laboratory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7A3B0-6F74-42C6-9E07-F361B1370A11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60781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E9E18-D3FA-4B67-83B2-14EE51F3B2B2}" type="datetime1">
              <a:rPr lang="en-US" altLang="zh-CN" smtClean="0"/>
              <a:t>10/27/2020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/>
              <a:t>UCLA Concurrent Systems Laboratory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7A3B0-6F74-42C6-9E07-F361B1370A11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9634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EB0C-7500-43E4-9D85-A37B42047896}" type="datetime1">
              <a:rPr lang="en-US" altLang="zh-CN" smtClean="0"/>
              <a:t>10/27/2020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/>
              <a:t>UCLA Concurrent Systems Laboratory</a:t>
            </a: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7A3B0-6F74-42C6-9E07-F361B1370A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1569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74E7-0754-451D-A2B1-86659045EC12}" type="datetime1">
              <a:rPr lang="en-US" altLang="zh-CN" smtClean="0"/>
              <a:t>10/27/2020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/>
              <a:t>UCLA Concurrent Systems Laboratory</a:t>
            </a: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7A3B0-6F74-42C6-9E07-F361B1370A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5100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802B-7D70-4882-B2B0-FF506FCE5912}" type="datetime1">
              <a:rPr lang="en-US" altLang="zh-CN" smtClean="0"/>
              <a:t>10/27/2020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/>
              <a:t>UCLA Concurrent Systems Laboratory</a:t>
            </a: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7A3B0-6F74-42C6-9E07-F361B1370A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1590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57F5D-2A52-48A2-9034-6C7813B66632}" type="datetime1">
              <a:rPr lang="en-US" altLang="zh-CN" smtClean="0"/>
              <a:t>10/27/2020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/>
              <a:t>UCLA Concurrent Systems Laboratory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7A3B0-6F74-42C6-9E07-F361B1370A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801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9366-F60C-46A4-8DDC-521E75E2DC1A}" type="datetime1">
              <a:rPr lang="en-US" altLang="zh-CN" smtClean="0"/>
              <a:t>10/27/2020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/>
              <a:t>UCLA Concurrent Systems Laboratory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7A3B0-6F74-42C6-9E07-F361B1370A11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94710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8B189-F090-45DE-9843-8A3B1CF349DD}" type="datetime1">
              <a:rPr lang="en-US" altLang="zh-CN" smtClean="0"/>
              <a:t>10/27/2020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dirty="0"/>
              <a:t>UCLA Concurrent Systems Laboratory</a:t>
            </a:r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7A3B0-6F74-42C6-9E07-F361B1370A11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06887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xmlns="" id="{627DC9AB-82AF-4DE0-9A27-CEA06DDF07D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xmlns="" id="{3C4F53C8-7FD5-48D4-92A0-BC42A2ADD39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066801"/>
            <a:ext cx="10972800" cy="505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129920-9328-4017-95E2-021AB15AF7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2DE41F-EC92-4F20-86D2-B7BBCD9CD93F}" type="datetime1">
              <a:rPr lang="en-US" smtClean="0"/>
              <a:t>10/27/2020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D4E63A2-69B7-451B-8156-EF3187192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UCLA Concurrent Systems Laboratory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331F900-FE9D-4FB9-899E-4463A12E9A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898989"/>
                </a:solidFill>
              </a:defRPr>
            </a:lvl1pPr>
          </a:lstStyle>
          <a:p>
            <a:fld id="{95146DB2-0467-41F7-B05C-22BC0498918A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743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34950" indent="-2349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3397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2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5.xml"/><Relationship Id="rId4" Type="http://schemas.openxmlformats.org/officeDocument/2006/relationships/chart" Target="../charts/char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6.xml"/><Relationship Id="rId4" Type="http://schemas.openxmlformats.org/officeDocument/2006/relationships/chart" Target="../charts/char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7.xml"/><Relationship Id="rId4" Type="http://schemas.openxmlformats.org/officeDocument/2006/relationships/chart" Target="../charts/char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05345" y="1600200"/>
            <a:ext cx="10370127" cy="1329341"/>
          </a:xfrm>
        </p:spPr>
        <p:txBody>
          <a:bodyPr>
            <a:normAutofit fontScale="90000"/>
          </a:bodyPr>
          <a:lstStyle/>
          <a:p>
            <a:r>
              <a:rPr lang="en-US" altLang="zh-CN" sz="4000" b="1" dirty="0"/>
              <a:t>PUSh: Data Race Detection Based on</a:t>
            </a:r>
            <a:br>
              <a:rPr lang="en-US" altLang="zh-CN" sz="4000" b="1" dirty="0"/>
            </a:br>
            <a:r>
              <a:rPr lang="en-US" altLang="zh-CN" sz="4000" b="1" dirty="0"/>
              <a:t>Hardware-Supported Prevention of Unintended Sharing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2800" dirty="0"/>
              <a:t>Diyu Zhou and Yuval Tamir</a:t>
            </a:r>
          </a:p>
          <a:p>
            <a:r>
              <a:rPr lang="en-US" altLang="en-US" dirty="0"/>
              <a:t>Concurrent Systems Laboratory</a:t>
            </a:r>
          </a:p>
          <a:p>
            <a:r>
              <a:rPr lang="en-US" altLang="en-US" dirty="0"/>
              <a:t>Computer Science Department, UCLA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655CFF5F-AFE5-415C-ACDF-8E85B1494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UCLA Concurrent Systems Laboratory</a:t>
            </a: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BA925D50-74C9-4D20-8464-9E970170B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27A3B0-6F74-42C6-9E07-F361B1370A11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0294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90"/>
    </mc:Choice>
    <mc:Fallback xmlns="">
      <p:transition spd="slow" advTm="1219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1" y="0"/>
            <a:ext cx="12192000" cy="1071710"/>
          </a:xfrm>
        </p:spPr>
        <p:txBody>
          <a:bodyPr>
            <a:normAutofit/>
          </a:bodyPr>
          <a:lstStyle/>
          <a:p>
            <a:pPr algn="ctr"/>
            <a:r>
              <a:rPr lang="en-US" altLang="zh-CN" sz="3200" b="1" dirty="0">
                <a:solidFill>
                  <a:sysClr val="windowText" lastClr="000000"/>
                </a:solidFill>
                <a:latin typeface="Calibri"/>
              </a:rPr>
              <a:t>Outline</a:t>
            </a:r>
            <a:endParaRPr lang="zh-CN" altLang="en-US" sz="3200" b="1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3A3403C6-CD4A-455F-BA07-326A68E05F8E}"/>
              </a:ext>
            </a:extLst>
          </p:cNvPr>
          <p:cNvSpPr txBox="1">
            <a:spLocks/>
          </p:cNvSpPr>
          <p:nvPr/>
        </p:nvSpPr>
        <p:spPr>
          <a:xfrm>
            <a:off x="2402050" y="1098550"/>
            <a:ext cx="8726666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400"/>
              </a:spcBef>
              <a:buFont typeface="Arial" charset="0"/>
              <a:buChar char="•"/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pPr>
              <a:spcBef>
                <a:spcPts val="2400"/>
              </a:spcBef>
              <a:buFont typeface="Arial" charset="0"/>
              <a:buChar char="•"/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Background</a:t>
            </a:r>
          </a:p>
          <a:p>
            <a:pPr>
              <a:spcBef>
                <a:spcPts val="2400"/>
              </a:spcBef>
              <a:buFont typeface="Arial" charset="0"/>
              <a:buChar char="•"/>
              <a:defRPr/>
            </a:pPr>
            <a:r>
              <a:rPr lang="en-US" sz="3200" dirty="0" err="1"/>
              <a:t>PUSh</a:t>
            </a:r>
            <a:r>
              <a:rPr lang="en-US" sz="3200" dirty="0"/>
              <a:t> Design and Implementation</a:t>
            </a:r>
          </a:p>
          <a:p>
            <a:pPr>
              <a:spcBef>
                <a:spcPts val="2400"/>
              </a:spcBef>
              <a:buFont typeface="Arial" charset="0"/>
              <a:buChar char="•"/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Evaluation</a:t>
            </a:r>
          </a:p>
          <a:p>
            <a:pPr>
              <a:spcBef>
                <a:spcPts val="2400"/>
              </a:spcBef>
              <a:buFont typeface="Arial" charset="0"/>
              <a:buNone/>
              <a:defRPr/>
            </a:pPr>
            <a:endParaRPr lang="en-US" sz="2400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xmlns="" id="{709600E8-459E-40E6-9872-2F262DDCD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/>
              <a:t>UCLA Concurrent Systems Laboratory</a:t>
            </a:r>
            <a:endParaRPr lang="zh-CN" altLang="en-US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xmlns="" id="{1A1E6DA0-7CC3-41D5-B77B-3C703FFD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7A3B0-6F74-42C6-9E07-F361B1370A11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4181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52"/>
    </mc:Choice>
    <mc:Fallback xmlns="">
      <p:transition spd="slow" advTm="6752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">
            <a:extLst>
              <a:ext uri="{FF2B5EF4-FFF2-40B4-BE49-F238E27FC236}">
                <a16:creationId xmlns:a16="http://schemas.microsoft.com/office/drawing/2014/main" xmlns="" id="{CA53AB6D-C116-48E6-A4BF-503ED78CB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88913"/>
            <a:ext cx="8480156" cy="633412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/>
              <a:t>Enforcing Sharing Policies with MPK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36A7C19-0FDB-427A-9167-0FD77BA14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UCLA Concurrent Systems Laboratory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BF0006A-ADC9-440B-8103-9DFBF469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5381-DFB8-4254-8A1A-C6DFF1212756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601307" y="915251"/>
            <a:ext cx="10989386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800" dirty="0"/>
              <a:t>MPK </a:t>
            </a: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 </a:t>
            </a:r>
            <a:r>
              <a:rPr lang="en-US" altLang="zh-CN" sz="2800" dirty="0">
                <a:solidFill>
                  <a:prstClr val="black"/>
                </a:solidFill>
              </a:rPr>
              <a:t>All threads share the same page table</a:t>
            </a:r>
          </a:p>
          <a:p>
            <a:pPr>
              <a:spcBef>
                <a:spcPts val="1200"/>
              </a:spcBef>
            </a:pPr>
            <a:r>
              <a:rPr lang="en-US" altLang="zh-CN" sz="2800" dirty="0">
                <a:solidFill>
                  <a:prstClr val="black"/>
                </a:solidFill>
              </a:rPr>
              <a:t>Ideal: unlimited number of MPK domains: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prstClr val="black"/>
                </a:solidFill>
              </a:rPr>
              <a:t>Each object in its set of pages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prstClr val="black"/>
                </a:solidFill>
              </a:rPr>
              <a:t>Each object in </a:t>
            </a:r>
            <a:r>
              <a:rPr lang="en-US" altLang="zh-CN" sz="2800" b="1" dirty="0">
                <a:solidFill>
                  <a:prstClr val="black"/>
                </a:solidFill>
              </a:rPr>
              <a:t>one</a:t>
            </a:r>
            <a:r>
              <a:rPr lang="en-US" altLang="zh-CN" sz="2800" dirty="0">
                <a:solidFill>
                  <a:prstClr val="black"/>
                </a:solidFill>
              </a:rPr>
              <a:t> MPK domain</a:t>
            </a:r>
          </a:p>
          <a:p>
            <a:pPr marL="914400" lvl="1" indent="-457200">
              <a:buFont typeface="Wingdings" panose="05000000000000000000" pitchFamily="2" charset="2"/>
              <a:buChar char="è"/>
            </a:pPr>
            <a:r>
              <a:rPr lang="en-US" altLang="zh-CN" sz="2800" dirty="0">
                <a:solidFill>
                  <a:prstClr val="black"/>
                </a:solidFill>
              </a:rPr>
              <a:t>thread </a:t>
            </a: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 </a:t>
            </a:r>
            <a:r>
              <a:rPr lang="en-US" altLang="zh-CN" sz="2800" dirty="0">
                <a:solidFill>
                  <a:prstClr val="black"/>
                </a:solidFill>
              </a:rPr>
              <a:t>object accessibility controlled by PKRU contents</a:t>
            </a:r>
          </a:p>
          <a:p>
            <a:pPr>
              <a:spcBef>
                <a:spcPts val="1800"/>
              </a:spcBef>
            </a:pPr>
            <a:r>
              <a:rPr lang="en-US" altLang="zh-CN" sz="2800" dirty="0">
                <a:solidFill>
                  <a:prstClr val="black"/>
                </a:solidFill>
              </a:rPr>
              <a:t>Reducing the required number of MPK domains:</a:t>
            </a:r>
          </a:p>
          <a:p>
            <a:pPr lvl="1"/>
            <a:r>
              <a:rPr lang="en-US" altLang="zh-CN" sz="2800" dirty="0">
                <a:solidFill>
                  <a:prstClr val="black"/>
                </a:solidFill>
              </a:rPr>
              <a:t>All objects with same accessibility in same MPK domain</a:t>
            </a:r>
            <a:br>
              <a:rPr lang="en-US" altLang="zh-CN" sz="2800" dirty="0">
                <a:solidFill>
                  <a:prstClr val="black"/>
                </a:solidFill>
              </a:rPr>
            </a:br>
            <a:r>
              <a:rPr lang="en-US" altLang="zh-CN" sz="2800" dirty="0">
                <a:solidFill>
                  <a:prstClr val="black"/>
                </a:solidFill>
              </a:rPr>
              <a:t>(e.g., objects private to a particular thread)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prstClr val="black"/>
                </a:solidFill>
              </a:rPr>
              <a:t>Object accessibility change </a:t>
            </a: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 </a:t>
            </a:r>
            <a:r>
              <a:rPr lang="en-US" altLang="zh-CN" sz="2800" dirty="0">
                <a:solidFill>
                  <a:prstClr val="black"/>
                </a:solidFill>
              </a:rPr>
              <a:t>PTE(s) modified to change domain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prstClr val="black"/>
                </a:solidFill>
              </a:rPr>
              <a:t>Thread’s “reach” change </a:t>
            </a: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 </a:t>
            </a:r>
            <a:r>
              <a:rPr lang="en-US" altLang="zh-CN" sz="2800" dirty="0">
                <a:solidFill>
                  <a:prstClr val="black"/>
                </a:solidFill>
              </a:rPr>
              <a:t>PKRU change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4250701"/>
      </p:ext>
    </p:extLst>
  </p:cSld>
  <p:clrMapOvr>
    <a:masterClrMapping/>
  </p:clrMapOvr>
  <p:transition advTm="9922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">
            <a:extLst>
              <a:ext uri="{FF2B5EF4-FFF2-40B4-BE49-F238E27FC236}">
                <a16:creationId xmlns:a16="http://schemas.microsoft.com/office/drawing/2014/main" xmlns="" id="{CA53AB6D-C116-48E6-A4BF-503ED78CB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7463"/>
            <a:ext cx="8480156" cy="633412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/>
              <a:t>Locked Objects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BF0006A-ADC9-440B-8103-9DFBF469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5381-DFB8-4254-8A1A-C6DFF1212756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365183" y="546965"/>
            <a:ext cx="1146163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prstClr val="black"/>
                </a:solidFill>
              </a:rPr>
              <a:t>Challenge: accessibility of a lock-protected object may change at a high rate</a:t>
            </a:r>
          </a:p>
          <a:p>
            <a:r>
              <a:rPr lang="en-US" altLang="zh-CN" sz="2800" dirty="0">
                <a:solidFill>
                  <a:prstClr val="black"/>
                </a:solidFill>
              </a:rPr>
              <a:t>     </a:t>
            </a:r>
            <a:r>
              <a:rPr lang="en-US" altLang="zh-CN" sz="2800" dirty="0">
                <a:solidFill>
                  <a:prstClr val="black"/>
                </a:solidFill>
                <a:sym typeface="Symbol" panose="05050102010706020507" pitchFamily="18" charset="2"/>
              </a:rPr>
              <a:t> system calls to change object’s domain would incur high overhead</a:t>
            </a:r>
            <a:endParaRPr lang="en-US" altLang="zh-CN" sz="2800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prstClr val="black"/>
                </a:solidFill>
              </a:rPr>
              <a:t>Additional object sharing policy: </a:t>
            </a:r>
            <a:r>
              <a:rPr lang="en-US" altLang="zh-CN" sz="2800" i="1" dirty="0">
                <a:solidFill>
                  <a:prstClr val="black"/>
                </a:solidFill>
              </a:rPr>
              <a:t>locked</a:t>
            </a:r>
            <a:r>
              <a:rPr lang="en-US" altLang="zh-CN" sz="28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†</a:t>
            </a:r>
            <a:endParaRPr lang="en-US" altLang="zh-CN" sz="2800" i="1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prstClr val="black"/>
                </a:solidFill>
              </a:rPr>
              <a:t>All objects protected by the same lock in the same MPK domain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A1865F2C-6536-484F-8A70-8D7E34110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8029" y="2376260"/>
            <a:ext cx="2508662" cy="1815696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  <a:defRPr/>
            </a:pPr>
            <a:r>
              <a:rPr lang="en-US" sz="2600" i="1" dirty="0"/>
              <a:t>thread 2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600" dirty="0"/>
              <a:t>lock(l);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600" dirty="0" err="1"/>
              <a:t>cntr</a:t>
            </a:r>
            <a:r>
              <a:rPr lang="en-US" altLang="zh-CN" sz="2600" dirty="0">
                <a:sym typeface="Symbol" panose="05050102010706020507" pitchFamily="18" charset="2"/>
              </a:rPr>
              <a:t>  </a:t>
            </a:r>
            <a:r>
              <a:rPr lang="en-US" altLang="zh-CN" sz="2600" dirty="0" err="1">
                <a:sym typeface="Symbol" panose="05050102010706020507" pitchFamily="18" charset="2"/>
              </a:rPr>
              <a:t>cntr</a:t>
            </a:r>
            <a:r>
              <a:rPr lang="en-US" altLang="zh-CN" sz="2600" dirty="0">
                <a:sym typeface="Symbol" panose="05050102010706020507" pitchFamily="18" charset="2"/>
              </a:rPr>
              <a:t> + 1</a:t>
            </a:r>
            <a:r>
              <a:rPr lang="en-US" sz="2600" dirty="0"/>
              <a:t>;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600" dirty="0"/>
              <a:t>unlock(l);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9E2720F-0098-4A40-AC9C-2B99B5A7AB1C}"/>
              </a:ext>
            </a:extLst>
          </p:cNvPr>
          <p:cNvSpPr txBox="1"/>
          <p:nvPr/>
        </p:nvSpPr>
        <p:spPr>
          <a:xfrm>
            <a:off x="5575461" y="2326215"/>
            <a:ext cx="4482935" cy="783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lock l associate with domain 3</a:t>
            </a:r>
          </a:p>
          <a:p>
            <a:pPr>
              <a:lnSpc>
                <a:spcPts val="2500"/>
              </a:lnSpc>
            </a:pPr>
            <a:r>
              <a:rPr lang="en-US" altLang="zh-CN" sz="2400" dirty="0" err="1"/>
              <a:t>cntr</a:t>
            </a:r>
            <a:r>
              <a:rPr lang="en-US" altLang="zh-CN" sz="2400" dirty="0"/>
              <a:t> is in domain 3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14061194-45F6-4375-9CBA-EA6068D1C1BE}"/>
              </a:ext>
            </a:extLst>
          </p:cNvPr>
          <p:cNvGrpSpPr/>
          <p:nvPr/>
        </p:nvGrpSpPr>
        <p:grpSpPr>
          <a:xfrm>
            <a:off x="5485400" y="2966598"/>
            <a:ext cx="4033672" cy="1442462"/>
            <a:chOff x="5016978" y="2139164"/>
            <a:chExt cx="4033672" cy="144246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73585306-C4D1-49B5-AEEE-AF045DAD580D}"/>
                </a:ext>
              </a:extLst>
            </p:cNvPr>
            <p:cNvSpPr/>
            <p:nvPr/>
          </p:nvSpPr>
          <p:spPr>
            <a:xfrm>
              <a:off x="5016978" y="2659298"/>
              <a:ext cx="4033672" cy="39163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F4E2BC3C-97A9-4FB0-BC4B-CA60B1E43F5E}"/>
                </a:ext>
              </a:extLst>
            </p:cNvPr>
            <p:cNvSpPr txBox="1"/>
            <p:nvPr/>
          </p:nvSpPr>
          <p:spPr>
            <a:xfrm>
              <a:off x="5837691" y="2139164"/>
              <a:ext cx="234541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b="1" dirty="0"/>
                <a:t>PKRU of thread 2</a:t>
              </a:r>
              <a:endParaRPr lang="zh-CN" altLang="en-US" sz="2400" b="1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071C1ADC-1AA8-4706-A11E-37AF7BE853F9}"/>
                </a:ext>
              </a:extLst>
            </p:cNvPr>
            <p:cNvSpPr/>
            <p:nvPr/>
          </p:nvSpPr>
          <p:spPr>
            <a:xfrm>
              <a:off x="6096000" y="2659298"/>
              <a:ext cx="914400" cy="39164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29F6B815-0B8E-4F89-86D9-0C0FEDA7375C}"/>
                </a:ext>
              </a:extLst>
            </p:cNvPr>
            <p:cNvSpPr/>
            <p:nvPr/>
          </p:nvSpPr>
          <p:spPr>
            <a:xfrm>
              <a:off x="7010400" y="2659298"/>
              <a:ext cx="914400" cy="39164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65B2048E-C9EE-4DC0-9B81-28F056219DD9}"/>
                </a:ext>
              </a:extLst>
            </p:cNvPr>
            <p:cNvSpPr txBox="1"/>
            <p:nvPr/>
          </p:nvSpPr>
          <p:spPr>
            <a:xfrm>
              <a:off x="6206836" y="3106231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/>
                <a:t>W 3</a:t>
              </a:r>
              <a:endParaRPr lang="zh-CN" altLang="en-US" sz="2400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xmlns="" id="{26D62D85-7485-40F1-AA62-2518109DFD0F}"/>
                </a:ext>
              </a:extLst>
            </p:cNvPr>
            <p:cNvSpPr txBox="1"/>
            <p:nvPr/>
          </p:nvSpPr>
          <p:spPr>
            <a:xfrm>
              <a:off x="7155873" y="3119961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/>
                <a:t>R 3</a:t>
              </a:r>
              <a:endParaRPr lang="zh-CN" altLang="en-US" sz="2400" dirty="0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70D9B2F-2B68-4CEF-9AA7-598F2080FDA4}"/>
              </a:ext>
            </a:extLst>
          </p:cNvPr>
          <p:cNvSpPr txBox="1"/>
          <p:nvPr/>
        </p:nvSpPr>
        <p:spPr>
          <a:xfrm>
            <a:off x="6550568" y="3437081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/>
              <a:t>1</a:t>
            </a:r>
            <a:endParaRPr lang="zh-CN" altLang="en-US" sz="2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9E3D2239-11AE-41BB-B41C-91A755A033C2}"/>
              </a:ext>
            </a:extLst>
          </p:cNvPr>
          <p:cNvSpPr txBox="1"/>
          <p:nvPr/>
        </p:nvSpPr>
        <p:spPr>
          <a:xfrm>
            <a:off x="7471895" y="3437081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/>
              <a:t>1</a:t>
            </a:r>
            <a:endParaRPr lang="zh-CN" altLang="en-US" sz="2400" dirty="0"/>
          </a:p>
        </p:txBody>
      </p:sp>
      <p:sp>
        <p:nvSpPr>
          <p:cNvPr id="17" name="文本框 10">
            <a:extLst>
              <a:ext uri="{FF2B5EF4-FFF2-40B4-BE49-F238E27FC236}">
                <a16:creationId xmlns:a16="http://schemas.microsoft.com/office/drawing/2014/main" xmlns="" id="{F9C734D7-5187-4741-981E-6F21DD59923F}"/>
              </a:ext>
            </a:extLst>
          </p:cNvPr>
          <p:cNvSpPr txBox="1"/>
          <p:nvPr/>
        </p:nvSpPr>
        <p:spPr>
          <a:xfrm>
            <a:off x="365184" y="4410489"/>
            <a:ext cx="1146163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prstClr val="black"/>
                </a:solidFill>
              </a:rPr>
              <a:t>Thread acquires lock: thread’s PKRU changes to make domain accessible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prstClr val="black"/>
                </a:solidFill>
              </a:rPr>
              <a:t>Thread releases lock: thread’s PKRU changes to make domain inaccessible</a:t>
            </a:r>
            <a:endParaRPr lang="en-US" altLang="en-US" sz="2800" dirty="0">
              <a:solidFill>
                <a:prstClr val="black"/>
              </a:solidFill>
              <a:latin typeface="Symbol" panose="05050102010706020507" pitchFamily="18" charset="2"/>
              <a:ea typeface="DejaVu LGC Sans"/>
              <a:cs typeface="DejaVu LGC Sans"/>
            </a:endParaRPr>
          </a:p>
          <a:p>
            <a:r>
              <a:rPr lang="en-US" altLang="en-US" sz="2800" dirty="0">
                <a:solidFill>
                  <a:prstClr val="black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 </a:t>
            </a:r>
            <a:r>
              <a:rPr lang="en-US" altLang="zh-CN" sz="2800" dirty="0">
                <a:solidFill>
                  <a:prstClr val="black"/>
                </a:solidFill>
              </a:rPr>
              <a:t>locked object can be accessed only if thread acquired the lock</a:t>
            </a:r>
          </a:p>
          <a:p>
            <a:pPr>
              <a:spcBef>
                <a:spcPts val="1200"/>
              </a:spcBef>
            </a:pPr>
            <a:r>
              <a:rPr lang="en-US" altLang="zh-CN" sz="2800" dirty="0">
                <a:solidFill>
                  <a:prstClr val="black"/>
                </a:solidFill>
              </a:rPr>
              <a:t>		    </a:t>
            </a: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  <a:sym typeface="Wingdings" panose="05000000000000000000" pitchFamily="2" charset="2"/>
              </a:rPr>
              <a:t></a:t>
            </a: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 </a:t>
            </a:r>
            <a:r>
              <a:rPr lang="en-US" altLang="zh-CN" sz="2800" dirty="0">
                <a:solidFill>
                  <a:prstClr val="black"/>
                </a:solidFill>
              </a:rPr>
              <a:t>reduced the overhead by </a:t>
            </a:r>
            <a:r>
              <a:rPr lang="en-US" altLang="zh-CN" sz="2800" b="1" dirty="0">
                <a:solidFill>
                  <a:prstClr val="black"/>
                </a:solidFill>
              </a:rPr>
              <a:t>32x </a:t>
            </a:r>
            <a:r>
              <a:rPr lang="en-US" altLang="zh-CN" sz="2800" dirty="0">
                <a:solidFill>
                  <a:prstClr val="black"/>
                </a:solidFill>
              </a:rPr>
              <a:t>for one of our benchmarks</a:t>
            </a:r>
            <a:endParaRPr lang="en-US" altLang="zh-CN" sz="3200" dirty="0">
              <a:solidFill>
                <a:prstClr val="black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239A018-6BD8-41D7-9B8D-F258C3860762}"/>
              </a:ext>
            </a:extLst>
          </p:cNvPr>
          <p:cNvSpPr txBox="1"/>
          <p:nvPr/>
        </p:nvSpPr>
        <p:spPr>
          <a:xfrm>
            <a:off x="6550568" y="3451528"/>
            <a:ext cx="928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/>
              <a:t>0</a:t>
            </a:r>
            <a:endParaRPr lang="zh-CN" alt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52796AC5-7F56-4C54-A960-7C54F774E0F8}"/>
              </a:ext>
            </a:extLst>
          </p:cNvPr>
          <p:cNvSpPr txBox="1"/>
          <p:nvPr/>
        </p:nvSpPr>
        <p:spPr>
          <a:xfrm>
            <a:off x="7471895" y="3451528"/>
            <a:ext cx="928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/>
              <a:t>0</a:t>
            </a:r>
            <a:endParaRPr lang="zh-CN" altLang="en-US" dirty="0"/>
          </a:p>
        </p:txBody>
      </p:sp>
      <p:sp>
        <p:nvSpPr>
          <p:cNvPr id="19" name="文本框 3">
            <a:extLst>
              <a:ext uri="{FF2B5EF4-FFF2-40B4-BE49-F238E27FC236}">
                <a16:creationId xmlns:a16="http://schemas.microsoft.com/office/drawing/2014/main" xmlns="" id="{245399C8-971B-47BD-911D-C2974A43A4E8}"/>
              </a:ext>
            </a:extLst>
          </p:cNvPr>
          <p:cNvSpPr txBox="1"/>
          <p:nvPr/>
        </p:nvSpPr>
        <p:spPr>
          <a:xfrm>
            <a:off x="389671" y="6333612"/>
            <a:ext cx="55561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altLang="zh-CN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Symbol"/>
              </a:rPr>
              <a:t>† </a:t>
            </a:r>
            <a:r>
              <a:rPr lang="en-US" altLang="zh-CN" sz="2000" dirty="0" err="1"/>
              <a:t>SharC</a:t>
            </a:r>
            <a:r>
              <a:rPr lang="en-US" altLang="zh-CN" sz="2000" dirty="0"/>
              <a:t>: Anderson, et al, PLDI 2008</a:t>
            </a:r>
            <a:endParaRPr kumimoji="0" lang="en-US" altLang="zh-CN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8308299"/>
      </p:ext>
    </p:extLst>
  </p:cSld>
  <p:clrMapOvr>
    <a:masterClrMapping/>
  </p:clrMapOvr>
  <p:transition advTm="8123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  <p:bldP spid="16" grpId="0"/>
      <p:bldP spid="16" grpId="1"/>
      <p:bldP spid="4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">
            <a:extLst>
              <a:ext uri="{FF2B5EF4-FFF2-40B4-BE49-F238E27FC236}">
                <a16:creationId xmlns:a16="http://schemas.microsoft.com/office/drawing/2014/main" xmlns="" id="{CA53AB6D-C116-48E6-A4BF-503ED78CB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61011"/>
            <a:ext cx="8480156" cy="633412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/>
              <a:t>Operation with Only 16 MPK Domains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36A7C19-0FDB-427A-9167-0FD77BA14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UCLA Concurrent Systems Laboratory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BF0006A-ADC9-440B-8103-9DFBF469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5381-DFB8-4254-8A1A-C6DFF1212756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430078" y="845297"/>
            <a:ext cx="11582400" cy="5255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prstClr val="black"/>
                </a:solidFill>
              </a:rPr>
              <a:t>Challenge: required  #domains &gt; number of threads + number of locks </a:t>
            </a:r>
          </a:p>
          <a:p>
            <a:pPr>
              <a:spcBef>
                <a:spcPts val="900"/>
              </a:spcBef>
            </a:pPr>
            <a:r>
              <a:rPr lang="en-US" altLang="zh-CN" sz="2800" dirty="0">
                <a:solidFill>
                  <a:prstClr val="black"/>
                </a:solidFill>
              </a:rPr>
              <a:t>    </a:t>
            </a:r>
            <a:r>
              <a:rPr lang="en-US" altLang="zh-CN" sz="2800" dirty="0">
                <a:solidFill>
                  <a:prstClr val="black"/>
                </a:solidFill>
                <a:sym typeface="Wingdings" panose="05000000000000000000" pitchFamily="2" charset="2"/>
              </a:rPr>
              <a:t>PUSh must </a:t>
            </a:r>
            <a:r>
              <a:rPr lang="en-US" altLang="zh-CN" sz="2800" dirty="0">
                <a:solidFill>
                  <a:prstClr val="black"/>
                </a:solidFill>
              </a:rPr>
              <a:t>map </a:t>
            </a:r>
            <a:r>
              <a:rPr lang="en-US" altLang="zh-CN" sz="2800" b="1" dirty="0">
                <a:solidFill>
                  <a:prstClr val="black"/>
                </a:solidFill>
              </a:rPr>
              <a:t>X</a:t>
            </a:r>
            <a:r>
              <a:rPr lang="en-US" altLang="zh-CN" sz="2800" dirty="0">
                <a:solidFill>
                  <a:prstClr val="black"/>
                </a:solidFill>
              </a:rPr>
              <a:t> “logical domains”</a:t>
            </a:r>
            <a:r>
              <a:rPr lang="en-US" altLang="zh-CN" sz="2000" dirty="0">
                <a:solidFill>
                  <a:prstClr val="black"/>
                </a:solidFill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 </a:t>
            </a:r>
            <a:r>
              <a:rPr lang="en-US" altLang="zh-CN" sz="2800" b="1" dirty="0">
                <a:solidFill>
                  <a:prstClr val="black"/>
                </a:solidFill>
              </a:rPr>
              <a:t>Y “</a:t>
            </a:r>
            <a:r>
              <a:rPr lang="en-US" altLang="zh-CN" sz="2800" dirty="0">
                <a:solidFill>
                  <a:prstClr val="black"/>
                </a:solidFill>
              </a:rPr>
              <a:t>enforced domains”, where </a:t>
            </a:r>
            <a:r>
              <a:rPr lang="en-US" altLang="zh-CN" sz="2800" b="1" dirty="0">
                <a:solidFill>
                  <a:prstClr val="black"/>
                </a:solidFill>
              </a:rPr>
              <a:t>X </a:t>
            </a:r>
            <a:r>
              <a:rPr lang="en-US" altLang="zh-CN" sz="2800" dirty="0">
                <a:solidFill>
                  <a:prstClr val="black"/>
                </a:solidFill>
              </a:rPr>
              <a:t>&gt;</a:t>
            </a:r>
            <a:r>
              <a:rPr lang="en-US" altLang="zh-CN" sz="2800" b="1" dirty="0">
                <a:solidFill>
                  <a:prstClr val="black"/>
                </a:solidFill>
              </a:rPr>
              <a:t> Y</a:t>
            </a:r>
          </a:p>
          <a:p>
            <a:endParaRPr lang="en-US" altLang="zh-CN" sz="2800" b="1" dirty="0">
              <a:solidFill>
                <a:prstClr val="black"/>
              </a:solidFill>
            </a:endParaRPr>
          </a:p>
          <a:p>
            <a:r>
              <a:rPr lang="en-US" altLang="zh-CN" sz="2800" dirty="0">
                <a:solidFill>
                  <a:prstClr val="black"/>
                </a:solidFill>
              </a:rPr>
              <a:t>Problem: potentially hides data races</a:t>
            </a:r>
            <a:br>
              <a:rPr lang="en-US" altLang="zh-CN" sz="2800" dirty="0">
                <a:solidFill>
                  <a:prstClr val="black"/>
                </a:solidFill>
              </a:rPr>
            </a:br>
            <a:r>
              <a:rPr lang="en-US" altLang="zh-CN" sz="2800" dirty="0">
                <a:solidFill>
                  <a:prstClr val="black"/>
                </a:solidFill>
              </a:rPr>
              <a:t>           e.g. a thread can access a </a:t>
            </a:r>
            <a:r>
              <a:rPr lang="en-US" altLang="zh-CN" sz="2800" i="1" dirty="0">
                <a:solidFill>
                  <a:prstClr val="black"/>
                </a:solidFill>
              </a:rPr>
              <a:t>locked</a:t>
            </a:r>
            <a:r>
              <a:rPr lang="en-US" altLang="zh-CN" sz="2800" dirty="0">
                <a:solidFill>
                  <a:prstClr val="black"/>
                </a:solidFill>
              </a:rPr>
              <a:t> objects without acquiring the lock</a:t>
            </a:r>
          </a:p>
          <a:p>
            <a:pPr>
              <a:spcBef>
                <a:spcPts val="1200"/>
              </a:spcBef>
              <a:tabLst>
                <a:tab pos="1427163" algn="l"/>
              </a:tabLst>
            </a:pPr>
            <a:r>
              <a:rPr lang="en-US" altLang="zh-CN" sz="2800" dirty="0">
                <a:solidFill>
                  <a:prstClr val="black"/>
                </a:solidFill>
              </a:rPr>
              <a:t>Solution:	mapping implemented by hash function</a:t>
            </a:r>
          </a:p>
          <a:p>
            <a:pPr>
              <a:tabLst>
                <a:tab pos="1427163" algn="l"/>
              </a:tabLst>
            </a:pPr>
            <a:r>
              <a:rPr lang="en-US" altLang="zh-CN" sz="2800" dirty="0">
                <a:solidFill>
                  <a:prstClr val="black"/>
                </a:solidFill>
              </a:rPr>
              <a:t>	hash function periodically changed</a:t>
            </a:r>
          </a:p>
          <a:p>
            <a:pPr>
              <a:tabLst>
                <a:tab pos="1427163" algn="l"/>
              </a:tabLst>
            </a:pP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              	 </a:t>
            </a:r>
            <a:r>
              <a:rPr lang="en-US" altLang="zh-CN" sz="2800" dirty="0">
                <a:solidFill>
                  <a:prstClr val="black"/>
                </a:solidFill>
              </a:rPr>
              <a:t>race occurs multiple times </a:t>
            </a: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 </a:t>
            </a:r>
            <a:r>
              <a:rPr lang="en-US" altLang="zh-CN" sz="2800" b="1" dirty="0">
                <a:solidFill>
                  <a:prstClr val="black"/>
                </a:solidFill>
              </a:rPr>
              <a:t>eventually detected</a:t>
            </a:r>
          </a:p>
          <a:p>
            <a:pPr>
              <a:spcBef>
                <a:spcPts val="1200"/>
              </a:spcBef>
            </a:pPr>
            <a:r>
              <a:rPr lang="en-US" altLang="zh-CN" sz="2800" dirty="0">
                <a:solidFill>
                  <a:prstClr val="black"/>
                </a:solidFill>
              </a:rPr>
              <a:t>Overhead: change MPK domain of every </a:t>
            </a:r>
            <a:r>
              <a:rPr lang="en-US" altLang="zh-CN" sz="2800" i="1" dirty="0">
                <a:solidFill>
                  <a:prstClr val="black"/>
                </a:solidFill>
              </a:rPr>
              <a:t>private</a:t>
            </a:r>
            <a:r>
              <a:rPr lang="en-US" altLang="zh-CN" sz="2800" dirty="0">
                <a:solidFill>
                  <a:prstClr val="black"/>
                </a:solidFill>
              </a:rPr>
              <a:t> and </a:t>
            </a:r>
            <a:r>
              <a:rPr lang="en-US" altLang="zh-CN" sz="2800" i="1" dirty="0">
                <a:solidFill>
                  <a:prstClr val="black"/>
                </a:solidFill>
              </a:rPr>
              <a:t>locked</a:t>
            </a:r>
            <a:r>
              <a:rPr lang="en-US" altLang="zh-CN" sz="2800" dirty="0">
                <a:solidFill>
                  <a:prstClr val="black"/>
                </a:solidFill>
              </a:rPr>
              <a:t> object </a:t>
            </a:r>
          </a:p>
          <a:p>
            <a:r>
              <a:rPr lang="en-US" altLang="zh-CN" sz="2800" dirty="0">
                <a:solidFill>
                  <a:prstClr val="black"/>
                </a:solidFill>
              </a:rPr>
              <a:t>		   in our experiments, rehashing latency &lt; 138ms</a:t>
            </a:r>
          </a:p>
          <a:p>
            <a:r>
              <a:rPr lang="en-US" altLang="zh-CN" sz="2800" dirty="0">
                <a:solidFill>
                  <a:prstClr val="black"/>
                </a:solidFill>
              </a:rPr>
              <a:t>              </a:t>
            </a:r>
            <a:r>
              <a:rPr lang="en-US" altLang="zh-CN" sz="2800" dirty="0">
                <a:solidFill>
                  <a:prstClr val="black"/>
                </a:solidFill>
                <a:sym typeface="Symbol" panose="05050102010706020507" pitchFamily="18" charset="2"/>
              </a:rPr>
              <a:t> </a:t>
            </a:r>
            <a:r>
              <a:rPr lang="en-US" altLang="zh-CN" sz="2800" dirty="0">
                <a:solidFill>
                  <a:prstClr val="black"/>
                </a:solidFill>
              </a:rPr>
              <a:t>negligible if rehashing every ~5+ seconds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9220869"/>
      </p:ext>
    </p:extLst>
  </p:cSld>
  <p:clrMapOvr>
    <a:masterClrMapping/>
  </p:clrMapOvr>
  <p:transition advTm="7204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">
            <a:extLst>
              <a:ext uri="{FF2B5EF4-FFF2-40B4-BE49-F238E27FC236}">
                <a16:creationId xmlns:a16="http://schemas.microsoft.com/office/drawing/2014/main" xmlns="" id="{CA53AB6D-C116-48E6-A4BF-503ED78CB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76881"/>
            <a:ext cx="8480156" cy="633412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/>
              <a:t>Incorrect Annotation </a:t>
            </a:r>
            <a:r>
              <a:rPr lang="en-US" altLang="en-US" dirty="0">
                <a:solidFill>
                  <a:srgbClr val="000000"/>
                </a:solidFill>
                <a:sym typeface="Symbol" panose="05050102010706020507" pitchFamily="18" charset="2"/>
              </a:rPr>
              <a:t></a:t>
            </a:r>
            <a:r>
              <a:rPr lang="en-US" altLang="en-US" dirty="0">
                <a:solidFill>
                  <a:srgbClr val="000000"/>
                </a:solidFill>
                <a:ea typeface="DejaVu LGC Sans"/>
                <a:cs typeface="DejaVu LGC Sans"/>
              </a:rPr>
              <a:t> Undetected </a:t>
            </a:r>
            <a:r>
              <a:rPr lang="en-US" altLang="zh-CN" dirty="0">
                <a:solidFill>
                  <a:prstClr val="black"/>
                </a:solidFill>
              </a:rPr>
              <a:t>Data Races</a:t>
            </a:r>
            <a:endParaRPr lang="en-US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36A7C19-0FDB-427A-9167-0FD77BA14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UCLA Concurrent Systems Laboratory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BF0006A-ADC9-440B-8103-9DFBF469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5381-DFB8-4254-8A1A-C6DFF1212756}" type="slidenum">
              <a:rPr lang="en-US" altLang="en-US" smtClean="0"/>
              <a:pPr/>
              <a:t>14</a:t>
            </a:fld>
            <a:endParaRPr lang="en-US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1290888" y="4135257"/>
            <a:ext cx="102915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427163" algn="l"/>
              </a:tabLst>
            </a:pPr>
            <a:r>
              <a:rPr lang="en-US" altLang="zh-CN" sz="2800" dirty="0">
                <a:solidFill>
                  <a:prstClr val="black"/>
                </a:solidFill>
              </a:rPr>
              <a:t>Problem:	no synchronization + policy changes allowing accessibility 	</a:t>
            </a:r>
          </a:p>
          <a:p>
            <a:pPr>
              <a:tabLst>
                <a:tab pos="1427163" algn="l"/>
              </a:tabLst>
            </a:pPr>
            <a:r>
              <a:rPr lang="en-US" altLang="en-US" sz="2800" dirty="0">
                <a:solidFill>
                  <a:prstClr val="black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	</a:t>
            </a: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 </a:t>
            </a:r>
            <a:r>
              <a:rPr lang="en-US" altLang="zh-CN" sz="2800" dirty="0">
                <a:solidFill>
                  <a:prstClr val="black"/>
                </a:solidFill>
              </a:rPr>
              <a:t>race between policy changes</a:t>
            </a:r>
          </a:p>
          <a:p>
            <a:endParaRPr lang="en-US" altLang="zh-CN" sz="2800" dirty="0">
              <a:solidFill>
                <a:prstClr val="black"/>
              </a:solidFill>
            </a:endParaRPr>
          </a:p>
          <a:p>
            <a:r>
              <a:rPr lang="en-US" altLang="zh-CN" sz="2800" dirty="0">
                <a:solidFill>
                  <a:prstClr val="black"/>
                </a:solidFill>
              </a:rPr>
              <a:t>Challenge: Detecting races among </a:t>
            </a:r>
            <a:r>
              <a:rPr lang="en-US" altLang="zh-CN" sz="2800" b="1" dirty="0">
                <a:solidFill>
                  <a:prstClr val="black"/>
                </a:solidFill>
              </a:rPr>
              <a:t>policy</a:t>
            </a:r>
            <a:r>
              <a:rPr lang="en-US" altLang="zh-CN" sz="2800" dirty="0">
                <a:solidFill>
                  <a:prstClr val="black"/>
                </a:solidFill>
              </a:rPr>
              <a:t> </a:t>
            </a:r>
            <a:r>
              <a:rPr lang="en-US" altLang="zh-CN" sz="2800" b="1" dirty="0">
                <a:solidFill>
                  <a:prstClr val="black"/>
                </a:solidFill>
              </a:rPr>
              <a:t>changes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B32D0D1B-1C8C-4A4D-B431-9EFF8D0A1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1386" y="1003886"/>
            <a:ext cx="2348019" cy="983934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  <a:defRPr/>
            </a:pPr>
            <a:r>
              <a:rPr lang="en-US" i="1" dirty="0"/>
              <a:t>thread 1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dirty="0"/>
              <a:t>       Y </a:t>
            </a:r>
            <a:r>
              <a:rPr lang="en-US" dirty="0">
                <a:sym typeface="Symbol" panose="05050102010706020507" pitchFamily="18" charset="2"/>
              </a:rPr>
              <a:t></a:t>
            </a:r>
            <a:r>
              <a:rPr lang="en-US" dirty="0"/>
              <a:t> 3;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55FF5231-F1F5-4FBD-8FDD-81EC70979CFD}"/>
              </a:ext>
            </a:extLst>
          </p:cNvPr>
          <p:cNvSpPr txBox="1">
            <a:spLocks/>
          </p:cNvSpPr>
          <p:nvPr/>
        </p:nvSpPr>
        <p:spPr bwMode="auto">
          <a:xfrm>
            <a:off x="2861785" y="1003886"/>
            <a:ext cx="2348019" cy="1272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4950" indent="-2349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33972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40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i="1" dirty="0"/>
              <a:t>thread 2</a:t>
            </a:r>
          </a:p>
          <a:p>
            <a:pPr marL="0" indent="0" algn="ctr" defTabSz="91440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n-US" i="1" dirty="0"/>
          </a:p>
          <a:p>
            <a:pPr marL="0" indent="0" defTabSz="91440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dirty="0"/>
              <a:t>       Y </a:t>
            </a:r>
            <a:r>
              <a:rPr lang="en-US" dirty="0">
                <a:sym typeface="Symbol" panose="05050102010706020507" pitchFamily="18" charset="2"/>
              </a:rPr>
              <a:t></a:t>
            </a:r>
            <a:r>
              <a:rPr lang="en-US" dirty="0"/>
              <a:t> 5;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xmlns="" id="{BC7186EA-D578-4A78-B0C6-D28C439A4A73}"/>
              </a:ext>
            </a:extLst>
          </p:cNvPr>
          <p:cNvSpPr txBox="1">
            <a:spLocks/>
          </p:cNvSpPr>
          <p:nvPr/>
        </p:nvSpPr>
        <p:spPr bwMode="auto">
          <a:xfrm>
            <a:off x="5802419" y="1003886"/>
            <a:ext cx="2935181" cy="187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4950" indent="-2349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33972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40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i="1" dirty="0"/>
              <a:t>thread 1</a:t>
            </a:r>
          </a:p>
          <a:p>
            <a:pPr marL="0" indent="0" defTabSz="91440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dirty="0" err="1"/>
              <a:t>acquire_write</a:t>
            </a:r>
            <a:r>
              <a:rPr lang="en-US" dirty="0"/>
              <a:t>(&amp;Y);</a:t>
            </a:r>
          </a:p>
          <a:p>
            <a:pPr marL="0" indent="0" defTabSz="91440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dirty="0"/>
              <a:t>Y </a:t>
            </a:r>
            <a:r>
              <a:rPr lang="en-US" dirty="0">
                <a:sym typeface="Symbol" panose="05050102010706020507" pitchFamily="18" charset="2"/>
              </a:rPr>
              <a:t></a:t>
            </a:r>
            <a:r>
              <a:rPr lang="en-US" dirty="0"/>
              <a:t> 3;</a:t>
            </a:r>
          </a:p>
          <a:p>
            <a:pPr marL="0" indent="0" defTabSz="914400">
              <a:spcBef>
                <a:spcPts val="0"/>
              </a:spcBef>
              <a:buNone/>
              <a:defRPr/>
            </a:pPr>
            <a:r>
              <a:rPr lang="en-US" altLang="zh-CN" dirty="0" err="1"/>
              <a:t>release_write</a:t>
            </a:r>
            <a:r>
              <a:rPr lang="en-US" altLang="zh-CN" dirty="0"/>
              <a:t>(&amp;Y);</a:t>
            </a:r>
          </a:p>
          <a:p>
            <a:pPr marL="0" indent="0" defTabSz="91440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xmlns="" id="{5786D6BA-D2A2-45A9-B040-AA8E57F220DD}"/>
              </a:ext>
            </a:extLst>
          </p:cNvPr>
          <p:cNvSpPr txBox="1">
            <a:spLocks/>
          </p:cNvSpPr>
          <p:nvPr/>
        </p:nvSpPr>
        <p:spPr bwMode="auto">
          <a:xfrm>
            <a:off x="8737600" y="1003886"/>
            <a:ext cx="2935181" cy="305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4950" indent="-2349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33972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40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i="1" dirty="0"/>
              <a:t>thread 2</a:t>
            </a:r>
          </a:p>
          <a:p>
            <a:pPr marL="0" indent="0" algn="ctr" defTabSz="91440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n-US" i="1" dirty="0"/>
          </a:p>
          <a:p>
            <a:pPr marL="0" indent="0" algn="ctr" defTabSz="91440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n-US" i="1" dirty="0"/>
          </a:p>
          <a:p>
            <a:pPr marL="0" indent="0" algn="ctr" defTabSz="91440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n-US" i="1" dirty="0"/>
          </a:p>
          <a:p>
            <a:pPr marL="0" indent="0" defTabSz="914400">
              <a:spcBef>
                <a:spcPts val="0"/>
              </a:spcBef>
              <a:buNone/>
              <a:defRPr/>
            </a:pPr>
            <a:r>
              <a:rPr lang="en-US" altLang="zh-CN" dirty="0" err="1"/>
              <a:t>acquire_write</a:t>
            </a:r>
            <a:r>
              <a:rPr lang="en-US" dirty="0"/>
              <a:t>(&amp;Y);</a:t>
            </a:r>
          </a:p>
          <a:p>
            <a:pPr marL="0" indent="0" defTabSz="91440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dirty="0"/>
              <a:t>Y </a:t>
            </a:r>
            <a:r>
              <a:rPr lang="en-US" dirty="0">
                <a:sym typeface="Symbol" panose="05050102010706020507" pitchFamily="18" charset="2"/>
              </a:rPr>
              <a:t></a:t>
            </a:r>
            <a:r>
              <a:rPr lang="en-US" dirty="0"/>
              <a:t> 5;</a:t>
            </a:r>
          </a:p>
          <a:p>
            <a:pPr marL="0" indent="0" defTabSz="914400">
              <a:spcBef>
                <a:spcPts val="0"/>
              </a:spcBef>
              <a:buNone/>
              <a:defRPr/>
            </a:pPr>
            <a:r>
              <a:rPr lang="en-US" altLang="zh-CN" dirty="0" err="1"/>
              <a:t>release_write</a:t>
            </a:r>
            <a:r>
              <a:rPr lang="en-US" altLang="zh-CN" dirty="0"/>
              <a:t>(&amp;Y);</a:t>
            </a:r>
          </a:p>
          <a:p>
            <a:pPr marL="0" indent="0" defTabSz="91440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2778617C-612A-4CB1-ACB0-E69FC1AE27D8}"/>
              </a:ext>
            </a:extLst>
          </p:cNvPr>
          <p:cNvSpPr/>
          <p:nvPr/>
        </p:nvSpPr>
        <p:spPr>
          <a:xfrm>
            <a:off x="8782791" y="2776619"/>
            <a:ext cx="2844799" cy="46950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735AE256-3976-4BDB-8739-926AFD006FB6}"/>
              </a:ext>
            </a:extLst>
          </p:cNvPr>
          <p:cNvSpPr/>
          <p:nvPr/>
        </p:nvSpPr>
        <p:spPr>
          <a:xfrm>
            <a:off x="5802419" y="2361982"/>
            <a:ext cx="2844799" cy="46950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6689683"/>
      </p:ext>
    </p:extLst>
  </p:cSld>
  <p:clrMapOvr>
    <a:masterClrMapping/>
  </p:clrMapOvr>
  <p:transition advTm="6155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">
            <a:extLst>
              <a:ext uri="{FF2B5EF4-FFF2-40B4-BE49-F238E27FC236}">
                <a16:creationId xmlns:a16="http://schemas.microsoft.com/office/drawing/2014/main" xmlns="" id="{CA53AB6D-C116-48E6-A4BF-503ED78CB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7463"/>
            <a:ext cx="8480156" cy="633412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/>
              <a:t>Detecting Incorrect Annotation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36A7C19-0FDB-427A-9167-0FD77BA14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UCLA Concurrent Systems Laboratory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BF0006A-ADC9-440B-8103-9DFBF469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5381-DFB8-4254-8A1A-C6DFF1212756}" type="slidenum">
              <a:rPr lang="en-US" altLang="en-US" smtClean="0"/>
              <a:pPr/>
              <a:t>15</a:t>
            </a:fld>
            <a:endParaRPr lang="en-US" altLang="en-US" dirty="0"/>
          </a:p>
        </p:txBody>
      </p:sp>
      <p:sp>
        <p:nvSpPr>
          <p:cNvPr id="9" name="文本框 3">
            <a:extLst>
              <a:ext uri="{FF2B5EF4-FFF2-40B4-BE49-F238E27FC236}">
                <a16:creationId xmlns:a16="http://schemas.microsoft.com/office/drawing/2014/main" xmlns="" id="{35790BB4-80A6-4F09-ADBD-30EF432FA367}"/>
              </a:ext>
            </a:extLst>
          </p:cNvPr>
          <p:cNvSpPr txBox="1"/>
          <p:nvPr/>
        </p:nvSpPr>
        <p:spPr>
          <a:xfrm>
            <a:off x="389671" y="5881365"/>
            <a:ext cx="55561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altLang="zh-CN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Symbol"/>
              </a:rPr>
              <a:t>† </a:t>
            </a:r>
            <a:r>
              <a:rPr lang="en-US" altLang="en-US" sz="2000" dirty="0"/>
              <a:t>FastTrack: </a:t>
            </a:r>
            <a:r>
              <a:rPr lang="en-US" altLang="zh-CN" sz="2000" dirty="0"/>
              <a:t>Flanagan &amp; Freund</a:t>
            </a:r>
            <a:r>
              <a:rPr lang="en-US" altLang="en-US" sz="2000" dirty="0"/>
              <a:t>, PLDI 2009</a:t>
            </a:r>
            <a:endParaRPr kumimoji="0" lang="en-US" altLang="zh-CN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10">
                <a:extLst>
                  <a:ext uri="{FF2B5EF4-FFF2-40B4-BE49-F238E27FC236}">
                    <a16:creationId xmlns:a16="http://schemas.microsoft.com/office/drawing/2014/main" xmlns="" id="{ED3944B9-23C8-4174-8338-95B6F8AEB759}"/>
                  </a:ext>
                </a:extLst>
              </p:cNvPr>
              <p:cNvSpPr txBox="1"/>
              <p:nvPr/>
            </p:nvSpPr>
            <p:spPr>
              <a:xfrm>
                <a:off x="557463" y="1012371"/>
                <a:ext cx="11077074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500"/>
                  </a:spcBef>
                </a:pPr>
                <a:r>
                  <a:rPr lang="en-US" altLang="zh-CN" sz="2800" dirty="0">
                    <a:solidFill>
                      <a:prstClr val="black"/>
                    </a:solidFill>
                  </a:rPr>
                  <a:t>Need race detection among sharing policy changes</a:t>
                </a:r>
              </a:p>
              <a:p>
                <a:r>
                  <a:rPr lang="en-US" altLang="en-US" sz="2800" dirty="0">
                    <a:solidFill>
                      <a:srgbClr val="000000"/>
                    </a:solidFill>
                    <a:latin typeface="Symbol" panose="05050102010706020507" pitchFamily="18" charset="2"/>
                    <a:ea typeface="DejaVu LGC Sans"/>
                    <a:cs typeface="DejaVu LGC Sans"/>
                  </a:rPr>
                  <a:t>    </a:t>
                </a:r>
                <a:r>
                  <a:rPr lang="en-US" altLang="en-US" sz="2800" dirty="0">
                    <a:solidFill>
                      <a:srgbClr val="000000"/>
                    </a:solidFill>
                    <a:latin typeface="Symbol" panose="05050102010706020507" pitchFamily="18" charset="2"/>
                    <a:ea typeface="DejaVu LGC Sans"/>
                    <a:cs typeface="DejaVu LGC Sans"/>
                    <a:sym typeface="Wingdings" panose="05000000000000000000" pitchFamily="2" charset="2"/>
                  </a:rPr>
                  <a:t></a:t>
                </a:r>
                <a:r>
                  <a:rPr lang="en-US" altLang="en-US" sz="2800" dirty="0">
                    <a:solidFill>
                      <a:srgbClr val="000000"/>
                    </a:solidFill>
                    <a:latin typeface="Symbol" panose="05050102010706020507" pitchFamily="18" charset="2"/>
                    <a:ea typeface="DejaVu LGC Sans"/>
                    <a:cs typeface="DejaVu LGC Sans"/>
                  </a:rPr>
                  <a:t> </a:t>
                </a:r>
                <a:r>
                  <a:rPr lang="en-US" altLang="zh-CN" sz="2800" dirty="0">
                    <a:solidFill>
                      <a:prstClr val="black"/>
                    </a:solidFill>
                  </a:rPr>
                  <a:t>happens-before tracking</a:t>
                </a:r>
                <a:r>
                  <a:rPr lang="en-US" altLang="zh-CN" sz="2800" baseline="30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/>
                  </a:rPr>
                  <a:t> †</a:t>
                </a:r>
                <a:r>
                  <a:rPr lang="en-US" altLang="zh-CN" sz="2800" dirty="0">
                    <a:solidFill>
                      <a:prstClr val="black"/>
                    </a:solidFill>
                  </a:rPr>
                  <a:t> of policy changes</a:t>
                </a:r>
              </a:p>
              <a:p>
                <a:pPr marL="914400" lvl="1" indent="-457200">
                  <a:buFont typeface="Wingdings" panose="05000000000000000000" pitchFamily="2" charset="2"/>
                  <a:buChar char="Ø"/>
                </a:pPr>
                <a:r>
                  <a:rPr lang="en-US" altLang="zh-CN" sz="2800" dirty="0">
                    <a:solidFill>
                      <a:prstClr val="black"/>
                    </a:solidFill>
                  </a:rPr>
                  <a:t>Acquire/Release read </a:t>
                </a:r>
                <a14:m>
                  <m:oMath xmlns:m="http://schemas.openxmlformats.org/officeDocument/2006/math">
                    <m:r>
                      <a:rPr lang="en-US" altLang="zh-CN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CN" sz="2800" dirty="0">
                    <a:solidFill>
                      <a:prstClr val="black"/>
                    </a:solidFill>
                  </a:rPr>
                  <a:t> read operation</a:t>
                </a:r>
              </a:p>
              <a:p>
                <a:pPr marL="914400" lvl="1" indent="-457200">
                  <a:buFont typeface="Wingdings" panose="05000000000000000000" pitchFamily="2" charset="2"/>
                  <a:buChar char="Ø"/>
                </a:pPr>
                <a:r>
                  <a:rPr lang="en-US" altLang="zh-CN" sz="2800" dirty="0">
                    <a:solidFill>
                      <a:prstClr val="black"/>
                    </a:solidFill>
                  </a:rPr>
                  <a:t>Acquire/Release write </a:t>
                </a:r>
                <a14:m>
                  <m:oMath xmlns:m="http://schemas.openxmlformats.org/officeDocument/2006/math">
                    <m:r>
                      <a:rPr lang="en-US" altLang="zh-CN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CN" sz="2800" dirty="0">
                    <a:solidFill>
                      <a:prstClr val="black"/>
                    </a:solidFill>
                  </a:rPr>
                  <a:t> write operation </a:t>
                </a:r>
                <a:endParaRPr lang="en-US" altLang="zh-CN" sz="2400" dirty="0">
                  <a:solidFill>
                    <a:prstClr val="black"/>
                  </a:solidFill>
                </a:endParaRPr>
              </a:p>
              <a:p>
                <a:pPr marL="288925" indent="-288925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2700" dirty="0">
                    <a:solidFill>
                      <a:prstClr val="black"/>
                    </a:solidFill>
                  </a:rPr>
                  <a:t>Number of policy changes </a:t>
                </a:r>
                <a14:m>
                  <m:oMath xmlns:m="http://schemas.openxmlformats.org/officeDocument/2006/math">
                    <m:r>
                      <a:rPr lang="en-US" altLang="zh-CN" sz="27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</m:oMath>
                </a14:m>
                <a:r>
                  <a:rPr lang="en-US" altLang="zh-CN" sz="2700" dirty="0">
                    <a:solidFill>
                      <a:prstClr val="black"/>
                    </a:solidFill>
                  </a:rPr>
                  <a:t> Number of read/write operations</a:t>
                </a:r>
              </a:p>
              <a:p>
                <a:pPr marL="288925" indent="-288925"/>
                <a:r>
                  <a:rPr lang="en-US" altLang="zh-CN" sz="2700" dirty="0">
                    <a:solidFill>
                      <a:prstClr val="black"/>
                    </a:solidFill>
                  </a:rPr>
                  <a:t>	</a:t>
                </a:r>
                <a:r>
                  <a:rPr lang="en-US" altLang="en-US" sz="2700" dirty="0">
                    <a:solidFill>
                      <a:srgbClr val="000000"/>
                    </a:solidFill>
                    <a:latin typeface="Symbol" panose="05050102010706020507" pitchFamily="18" charset="2"/>
                    <a:ea typeface="DejaVu LGC Sans"/>
                    <a:cs typeface="DejaVu LGC Sans"/>
                  </a:rPr>
                  <a:t> </a:t>
                </a:r>
                <a:r>
                  <a:rPr lang="en-US" altLang="en-US" sz="2700" dirty="0">
                    <a:solidFill>
                      <a:prstClr val="black"/>
                    </a:solidFill>
                  </a:rPr>
                  <a:t>s</a:t>
                </a:r>
                <a:r>
                  <a:rPr lang="en-US" altLang="zh-CN" sz="2700" dirty="0">
                    <a:solidFill>
                      <a:prstClr val="black"/>
                    </a:solidFill>
                  </a:rPr>
                  <a:t>ignificant overhead reduction vs. conventional happens-before tracking </a:t>
                </a:r>
              </a:p>
            </p:txBody>
          </p:sp>
        </mc:Choice>
        <mc:Fallback xmlns="">
          <p:sp>
            <p:nvSpPr>
              <p:cNvPr id="8" name="文本框 10">
                <a:extLst>
                  <a:ext uri="{FF2B5EF4-FFF2-40B4-BE49-F238E27FC236}">
                    <a16:creationId xmlns:a16="http://schemas.microsoft.com/office/drawing/2014/main" id="{ED3944B9-23C8-4174-8338-95B6F8AEB7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463" y="1012371"/>
                <a:ext cx="11077074" cy="2800767"/>
              </a:xfrm>
              <a:prstGeom prst="rect">
                <a:avLst/>
              </a:prstGeom>
              <a:blipFill>
                <a:blip r:embed="rId4"/>
                <a:stretch>
                  <a:fillRect l="-1100" t="-1957" r="-110" b="-5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874858376"/>
      </p:ext>
    </p:extLst>
  </p:cSld>
  <p:clrMapOvr>
    <a:masterClrMapping/>
  </p:clrMapOvr>
  <p:transition advTm="4079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">
            <a:extLst>
              <a:ext uri="{FF2B5EF4-FFF2-40B4-BE49-F238E27FC236}">
                <a16:creationId xmlns:a16="http://schemas.microsoft.com/office/drawing/2014/main" xmlns="" id="{CA53AB6D-C116-48E6-A4BF-503ED78CB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-1587"/>
            <a:ext cx="8480156" cy="633412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/>
              <a:t>Other Optimizations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36A7C19-0FDB-427A-9167-0FD77BA14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UCLA Concurrent Systems Laboratory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BF0006A-ADC9-440B-8103-9DFBF469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5381-DFB8-4254-8A1A-C6DFF1212756}" type="slidenum">
              <a:rPr lang="en-US" altLang="en-US" smtClean="0"/>
              <a:pPr/>
              <a:t>16</a:t>
            </a:fld>
            <a:endParaRPr lang="en-US" altLang="en-US" dirty="0"/>
          </a:p>
        </p:txBody>
      </p:sp>
      <p:sp>
        <p:nvSpPr>
          <p:cNvPr id="9" name="文本框 10">
            <a:extLst>
              <a:ext uri="{FF2B5EF4-FFF2-40B4-BE49-F238E27FC236}">
                <a16:creationId xmlns:a16="http://schemas.microsoft.com/office/drawing/2014/main" xmlns="" id="{7B632881-E873-4767-9407-B72902D35C4F}"/>
              </a:ext>
            </a:extLst>
          </p:cNvPr>
          <p:cNvSpPr txBox="1"/>
          <p:nvPr/>
        </p:nvSpPr>
        <p:spPr>
          <a:xfrm>
            <a:off x="410459" y="555625"/>
            <a:ext cx="11371082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prstClr val="black"/>
                </a:solidFill>
              </a:rPr>
              <a:t>Reducing memory overheads</a:t>
            </a:r>
          </a:p>
          <a:p>
            <a:pPr marL="573088" lvl="1" indent="-341313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</a:rPr>
              <a:t>Sticky-read policy: objects are read-shared but cannot further change their sharing policy </a:t>
            </a: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</a:t>
            </a:r>
            <a:r>
              <a:rPr lang="en-US" altLang="zh-CN" sz="2800" dirty="0">
                <a:solidFill>
                  <a:prstClr val="black"/>
                </a:solidFill>
              </a:rPr>
              <a:t> avoid tracking full read vector</a:t>
            </a:r>
          </a:p>
          <a:p>
            <a:pPr marL="573088" lvl="1" indent="-341313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</a:rPr>
              <a:t>Sliced array: using annotations to specify array slices where all array elements in the slice are treated as one object.</a:t>
            </a:r>
          </a:p>
          <a:p>
            <a:pPr marL="573088" lvl="1" indent="-341313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</a:rPr>
              <a:t>Allocate metadata for arrays on demand	</a:t>
            </a:r>
          </a:p>
          <a:p>
            <a:pPr marL="231775" indent="-231775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prstClr val="black"/>
                </a:solidFill>
              </a:rPr>
              <a:t>Reducing performance overheads</a:t>
            </a:r>
          </a:p>
          <a:p>
            <a:pPr marL="573088" lvl="1" indent="-341313">
              <a:buFont typeface="Wingdings" panose="05000000000000000000" pitchFamily="2" charset="2"/>
              <a:buChar char="Ø"/>
            </a:pPr>
            <a:r>
              <a:rPr lang="en-US" altLang="zh-CN" sz="2800" dirty="0"/>
              <a:t>Domain-tagged page cache: recycling recently-freed pages tagged with the same domain number</a:t>
            </a:r>
          </a:p>
          <a:p>
            <a:pPr marL="573088" lvl="1" indent="-341313">
              <a:buFont typeface="Wingdings" panose="05000000000000000000" pitchFamily="2" charset="2"/>
              <a:buChar char="Ø"/>
            </a:pPr>
            <a:r>
              <a:rPr lang="en-US" altLang="zh-CN" sz="2800" dirty="0"/>
              <a:t>Eliminating unnecessary remote TLB shootdowns with annotations</a:t>
            </a:r>
            <a:r>
              <a:rPr lang="en-US" altLang="zh-CN" sz="2800" dirty="0">
                <a:solidFill>
                  <a:prstClr val="black"/>
                </a:solidFill>
              </a:rPr>
              <a:t/>
            </a:r>
            <a:br>
              <a:rPr lang="en-US" altLang="zh-CN" sz="2800" dirty="0">
                <a:solidFill>
                  <a:prstClr val="black"/>
                </a:solidFill>
              </a:rPr>
            </a:b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</a:t>
            </a:r>
            <a:r>
              <a:rPr lang="en-US" altLang="zh-CN" sz="2800" dirty="0">
                <a:solidFill>
                  <a:prstClr val="black"/>
                </a:solidFill>
              </a:rPr>
              <a:t> </a:t>
            </a:r>
            <a:r>
              <a:rPr lang="en-US" altLang="zh-CN" sz="2800" i="1" dirty="0">
                <a:solidFill>
                  <a:prstClr val="black"/>
                </a:solidFill>
              </a:rPr>
              <a:t>private</a:t>
            </a:r>
            <a:r>
              <a:rPr lang="en-US" altLang="zh-CN" sz="2800" dirty="0">
                <a:solidFill>
                  <a:prstClr val="black"/>
                </a:solidFill>
              </a:rPr>
              <a:t> and </a:t>
            </a:r>
            <a:r>
              <a:rPr lang="en-US" altLang="zh-CN" sz="2800" i="1" dirty="0">
                <a:solidFill>
                  <a:prstClr val="black"/>
                </a:solidFill>
              </a:rPr>
              <a:t>inaccessible </a:t>
            </a:r>
            <a:r>
              <a:rPr lang="en-US" altLang="zh-CN" sz="2800" dirty="0">
                <a:solidFill>
                  <a:prstClr val="black"/>
                </a:solidFill>
              </a:rPr>
              <a:t>object does not require remote shootdown</a:t>
            </a:r>
          </a:p>
          <a:p>
            <a:pPr marL="573088" lvl="1" indent="-341313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</a:rPr>
              <a:t>Simple software array index cache to speed up the access of sliced array</a:t>
            </a:r>
          </a:p>
        </p:txBody>
      </p:sp>
    </p:spTree>
    <p:extLst>
      <p:ext uri="{BB962C8B-B14F-4D97-AF65-F5344CB8AC3E}">
        <p14:creationId xmlns:p14="http://schemas.microsoft.com/office/powerpoint/2010/main" val="1235489494"/>
      </p:ext>
    </p:extLst>
  </p:cSld>
  <p:clrMapOvr>
    <a:masterClrMapping/>
  </p:clrMapOvr>
  <p:transition advTm="20852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1" y="0"/>
            <a:ext cx="12192000" cy="1071710"/>
          </a:xfrm>
        </p:spPr>
        <p:txBody>
          <a:bodyPr>
            <a:normAutofit/>
          </a:bodyPr>
          <a:lstStyle/>
          <a:p>
            <a:pPr algn="ctr"/>
            <a:r>
              <a:rPr lang="en-US" altLang="zh-CN" sz="3200" b="1" dirty="0">
                <a:solidFill>
                  <a:sysClr val="windowText" lastClr="000000"/>
                </a:solidFill>
                <a:latin typeface="Calibri"/>
              </a:rPr>
              <a:t>Outline</a:t>
            </a:r>
            <a:endParaRPr lang="zh-CN" altLang="en-US" sz="3200" b="1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3A3403C6-CD4A-455F-BA07-326A68E05F8E}"/>
              </a:ext>
            </a:extLst>
          </p:cNvPr>
          <p:cNvSpPr txBox="1">
            <a:spLocks/>
          </p:cNvSpPr>
          <p:nvPr/>
        </p:nvSpPr>
        <p:spPr>
          <a:xfrm>
            <a:off x="2402050" y="1098550"/>
            <a:ext cx="8726666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400"/>
              </a:spcBef>
              <a:buFont typeface="Arial" charset="0"/>
              <a:buChar char="•"/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pPr>
              <a:spcBef>
                <a:spcPts val="2400"/>
              </a:spcBef>
              <a:buFont typeface="Arial" charset="0"/>
              <a:buChar char="•"/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PUSh basics</a:t>
            </a:r>
          </a:p>
          <a:p>
            <a:pPr>
              <a:spcBef>
                <a:spcPts val="2400"/>
              </a:spcBef>
              <a:buFont typeface="Arial" charset="0"/>
              <a:buChar char="•"/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Enhancements/optimizations</a:t>
            </a:r>
          </a:p>
          <a:p>
            <a:pPr>
              <a:spcBef>
                <a:spcPts val="2400"/>
              </a:spcBef>
              <a:buFont typeface="Arial" charset="0"/>
              <a:buChar char="•"/>
              <a:defRPr/>
            </a:pPr>
            <a:r>
              <a:rPr lang="en-US" sz="3200" dirty="0"/>
              <a:t>Evaluation</a:t>
            </a:r>
          </a:p>
          <a:p>
            <a:pPr>
              <a:spcBef>
                <a:spcPts val="2400"/>
              </a:spcBef>
              <a:buFont typeface="Arial" charset="0"/>
              <a:buNone/>
              <a:defRPr/>
            </a:pPr>
            <a:endParaRPr lang="en-US" sz="2400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xmlns="" id="{709600E8-459E-40E6-9872-2F262DDCD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/>
              <a:t>UCLA Concurrent Systems Laboratory</a:t>
            </a:r>
            <a:endParaRPr lang="zh-CN" altLang="en-US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xmlns="" id="{1A1E6DA0-7CC3-41D5-B77B-3C703FFD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7A3B0-6F74-42C6-9E07-F361B1370A11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1759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254"/>
    </mc:Choice>
    <mc:Fallback xmlns="">
      <p:transition spd="slow" advTm="21254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">
            <a:extLst>
              <a:ext uri="{FF2B5EF4-FFF2-40B4-BE49-F238E27FC236}">
                <a16:creationId xmlns:a16="http://schemas.microsoft.com/office/drawing/2014/main" xmlns="" id="{CA53AB6D-C116-48E6-A4BF-503ED78CB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88913"/>
            <a:ext cx="8480156" cy="633412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/>
              <a:t>Directly relevant prior works: </a:t>
            </a:r>
            <a:r>
              <a:rPr lang="en-US" altLang="en-US" dirty="0" err="1"/>
              <a:t>SharC</a:t>
            </a:r>
            <a:r>
              <a:rPr lang="en-US" altLang="en-US" dirty="0"/>
              <a:t> and DCOP*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36A7C19-0FDB-427A-9167-0FD77BA14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UCLA Concurrent Systems Laboratory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BF0006A-ADC9-440B-8103-9DFBF469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5381-DFB8-4254-8A1A-C6DFF1212756}" type="slidenum">
              <a:rPr lang="en-US" altLang="en-US" smtClean="0"/>
              <a:pPr/>
              <a:t>18</a:t>
            </a:fld>
            <a:endParaRPr lang="en-US" altLang="en-US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C787786F-E350-4F42-9C31-F537DF5F8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6566" y="5853936"/>
            <a:ext cx="67599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aseline="30000" dirty="0"/>
              <a:t>* </a:t>
            </a:r>
            <a:r>
              <a:rPr lang="en-US" altLang="en-US" dirty="0"/>
              <a:t>SharC: A</a:t>
            </a:r>
            <a:r>
              <a:rPr lang="en-US" altLang="zh-CN" dirty="0"/>
              <a:t>nderson</a:t>
            </a:r>
            <a:r>
              <a:rPr lang="en-US" altLang="en-US" dirty="0"/>
              <a:t>, et al, PLDI 2008; DCOP: </a:t>
            </a:r>
            <a:r>
              <a:rPr lang="en-US" altLang="zh-CN" dirty="0"/>
              <a:t>Martin</a:t>
            </a:r>
            <a:r>
              <a:rPr lang="en-US" altLang="en-US" dirty="0"/>
              <a:t>, et al,  POPL 2010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69B76B4-7C01-40D4-85CB-33B769626FAB}"/>
              </a:ext>
            </a:extLst>
          </p:cNvPr>
          <p:cNvSpPr txBox="1"/>
          <p:nvPr/>
        </p:nvSpPr>
        <p:spPr>
          <a:xfrm>
            <a:off x="1238250" y="1066800"/>
            <a:ext cx="84801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prstClr val="black"/>
                </a:solidFill>
              </a:rPr>
              <a:t>Commonalities vs </a:t>
            </a:r>
            <a:r>
              <a:rPr lang="en-US" altLang="zh-CN" sz="2800" dirty="0" err="1">
                <a:solidFill>
                  <a:prstClr val="black"/>
                </a:solidFill>
              </a:rPr>
              <a:t>PUSh</a:t>
            </a:r>
            <a:r>
              <a:rPr lang="en-US" altLang="zh-CN" sz="2800" dirty="0">
                <a:solidFill>
                  <a:prstClr val="black"/>
                </a:solidFill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prstClr val="black"/>
                </a:solidFill>
              </a:rPr>
              <a:t>Developed for C programs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prstClr val="black"/>
                </a:solidFill>
              </a:rPr>
              <a:t>Annotations </a:t>
            </a: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 </a:t>
            </a:r>
            <a:r>
              <a:rPr lang="en-US" altLang="zh-CN" sz="2800" dirty="0">
                <a:solidFill>
                  <a:prstClr val="black"/>
                </a:solidFill>
              </a:rPr>
              <a:t>specify the intended sharing policies</a:t>
            </a:r>
          </a:p>
          <a:p>
            <a:endParaRPr lang="en-US" altLang="zh-CN" sz="2800" dirty="0">
              <a:solidFill>
                <a:prstClr val="black"/>
              </a:solidFill>
            </a:endParaRPr>
          </a:p>
          <a:p>
            <a:r>
              <a:rPr lang="en-US" altLang="zh-CN" sz="2800" dirty="0">
                <a:solidFill>
                  <a:prstClr val="black"/>
                </a:solidFill>
              </a:rPr>
              <a:t>Differences vs </a:t>
            </a:r>
            <a:r>
              <a:rPr lang="en-US" altLang="zh-CN" sz="2800" dirty="0" err="1">
                <a:solidFill>
                  <a:prstClr val="black"/>
                </a:solidFill>
              </a:rPr>
              <a:t>PUSh</a:t>
            </a:r>
            <a:r>
              <a:rPr lang="en-US" altLang="zh-CN" sz="2800" dirty="0">
                <a:solidFill>
                  <a:prstClr val="black"/>
                </a:solidFill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prstClr val="black"/>
                </a:solidFill>
              </a:rPr>
              <a:t>Purely software-based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prstClr val="black"/>
                </a:solidFill>
              </a:rPr>
              <a:t>Rely on static analysis and memory instrumentation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prstClr val="black"/>
                </a:solidFill>
              </a:rPr>
              <a:t>Do not detect conflicting sharing policy changes</a:t>
            </a:r>
          </a:p>
          <a:p>
            <a:pPr lvl="1"/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  </a:t>
            </a:r>
            <a:r>
              <a:rPr lang="en-US" altLang="zh-CN" sz="2800" dirty="0"/>
              <a:t>Soundness</a:t>
            </a:r>
            <a:r>
              <a:rPr lang="en-US" altLang="zh-CN" sz="2800" b="1" dirty="0">
                <a:sym typeface="Symbol" panose="05050102010706020507" pitchFamily="18" charset="2"/>
              </a:rPr>
              <a:t> </a:t>
            </a:r>
            <a:r>
              <a:rPr lang="en-US" altLang="zh-CN" sz="2800" dirty="0"/>
              <a:t> </a:t>
            </a:r>
            <a:r>
              <a:rPr lang="en-US" altLang="zh-CN" sz="2800" dirty="0">
                <a:sym typeface="Symbol" panose="05050102010706020507" pitchFamily="18" charset="2"/>
              </a:rPr>
              <a:t>Performance/memory overhead </a:t>
            </a:r>
            <a:r>
              <a:rPr lang="en-US" altLang="zh-CN" sz="2800" b="1" dirty="0">
                <a:sym typeface="Symbol" panose="05050102010706020507" pitchFamily="18" charset="2"/>
              </a:rPr>
              <a:t></a:t>
            </a:r>
            <a:r>
              <a:rPr lang="en-US" altLang="zh-CN" sz="2800" dirty="0">
                <a:sym typeface="Symbol" panose="05050102010706020507" pitchFamily="18" charset="2"/>
              </a:rPr>
              <a:t> </a:t>
            </a:r>
            <a:endParaRPr lang="en-US" altLang="zh-CN" sz="2800" b="1" dirty="0">
              <a:sym typeface="Symbo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2744828"/>
      </p:ext>
    </p:extLst>
  </p:cSld>
  <p:clrMapOvr>
    <a:masterClrMapping/>
  </p:clrMapOvr>
  <p:transition advTm="8391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">
            <a:extLst>
              <a:ext uri="{FF2B5EF4-FFF2-40B4-BE49-F238E27FC236}">
                <a16:creationId xmlns:a16="http://schemas.microsoft.com/office/drawing/2014/main" xmlns="" id="{CA53AB6D-C116-48E6-A4BF-503ED78CB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88913"/>
            <a:ext cx="8480156" cy="633412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/>
              <a:t>Memory overhead: PUSh vs SharC/DCOP*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36A7C19-0FDB-427A-9167-0FD77BA14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UCLA Concurrent Systems Laboratory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BF0006A-ADC9-440B-8103-9DFBF469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5381-DFB8-4254-8A1A-C6DFF1212756}" type="slidenum">
              <a:rPr lang="en-US" altLang="en-US" smtClean="0"/>
              <a:pPr/>
              <a:t>19</a:t>
            </a:fld>
            <a:endParaRPr lang="en-US" altLang="en-US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C15D49E4-5C01-4AD1-95FE-C6100F44C5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084361"/>
              </p:ext>
            </p:extLst>
          </p:nvPr>
        </p:nvGraphicFramePr>
        <p:xfrm>
          <a:off x="2032000" y="946106"/>
          <a:ext cx="812800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xmlns="" val="33514645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111913569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58341287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416424478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34841129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pbzip2</a:t>
                      </a:r>
                      <a:endParaRPr lang="zh-CN" altLang="en-US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pfscan</a:t>
                      </a:r>
                      <a:endParaRPr lang="zh-CN" altLang="en-US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ctrace</a:t>
                      </a:r>
                      <a:endParaRPr lang="zh-CN" altLang="en-US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nullhttpd</a:t>
                      </a:r>
                      <a:endParaRPr lang="zh-CN" altLang="en-US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57118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PUSh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~0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~0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~0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~0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1844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SharC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~0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~0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43585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DCOP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18.6%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14.0%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6.5%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10.4%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05231609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71304009-B73C-4282-AA45-AE789277190E}"/>
              </a:ext>
            </a:extLst>
          </p:cNvPr>
          <p:cNvSpPr txBox="1"/>
          <p:nvPr/>
        </p:nvSpPr>
        <p:spPr>
          <a:xfrm>
            <a:off x="1173192" y="3133552"/>
            <a:ext cx="104092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err="1"/>
              <a:t>SharC</a:t>
            </a:r>
            <a:r>
              <a:rPr lang="en-US" altLang="zh-CN" sz="2800" dirty="0"/>
              <a:t> </a:t>
            </a: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 </a:t>
            </a:r>
            <a:r>
              <a:rPr lang="en-US" altLang="zh-CN" sz="2800" dirty="0"/>
              <a:t>1 byte metadata/16 bytes</a:t>
            </a:r>
          </a:p>
          <a:p>
            <a:r>
              <a:rPr lang="en-US" altLang="zh-CN" sz="2800" dirty="0"/>
              <a:t>	+ happens-before tracking </a:t>
            </a: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 </a:t>
            </a:r>
            <a:r>
              <a:rPr lang="en-US" altLang="zh-CN" sz="2800" dirty="0"/>
              <a:t>at least 17 byte metadata/16 bytes</a:t>
            </a:r>
          </a:p>
          <a:p>
            <a:r>
              <a:rPr lang="en-US" altLang="zh-CN" sz="2800" dirty="0"/>
              <a:t>DCOP </a:t>
            </a: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 </a:t>
            </a:r>
            <a:r>
              <a:rPr lang="en-US" altLang="zh-CN" sz="2800" dirty="0"/>
              <a:t>1 byte metadata/8 bytes</a:t>
            </a:r>
          </a:p>
          <a:p>
            <a:r>
              <a:rPr lang="en-US" altLang="zh-CN" sz="2800" dirty="0"/>
              <a:t>	+ happens-before tracking </a:t>
            </a: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 </a:t>
            </a:r>
            <a:r>
              <a:rPr lang="en-US" altLang="zh-CN" sz="2800" dirty="0"/>
              <a:t>at least 17 byte metadata/8 bytes</a:t>
            </a:r>
          </a:p>
          <a:p>
            <a:pPr>
              <a:spcBef>
                <a:spcPts val="1200"/>
              </a:spcBef>
            </a:pPr>
            <a:r>
              <a:rPr lang="en-US" altLang="zh-CN" sz="2800" dirty="0"/>
              <a:t>PUSh </a:t>
            </a: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 </a:t>
            </a:r>
            <a:r>
              <a:rPr lang="en-US" altLang="zh-CN" sz="2800" dirty="0"/>
              <a:t>at least 24 byte metadata/</a:t>
            </a:r>
            <a:r>
              <a:rPr lang="en-US" altLang="zh-CN" sz="2800" b="1" dirty="0"/>
              <a:t>object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C787786F-E350-4F42-9C31-F537DF5F8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6566" y="5853936"/>
            <a:ext cx="67599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aseline="30000" dirty="0"/>
              <a:t>* </a:t>
            </a:r>
            <a:r>
              <a:rPr lang="en-US" altLang="en-US" dirty="0"/>
              <a:t>SharC: A</a:t>
            </a:r>
            <a:r>
              <a:rPr lang="en-US" altLang="zh-CN" dirty="0"/>
              <a:t>nderson</a:t>
            </a:r>
            <a:r>
              <a:rPr lang="en-US" altLang="en-US" dirty="0"/>
              <a:t>, et al, PLDI 2008; DCOP: </a:t>
            </a:r>
            <a:r>
              <a:rPr lang="en-US" altLang="zh-CN" dirty="0"/>
              <a:t>Martin</a:t>
            </a:r>
            <a:r>
              <a:rPr lang="en-US" altLang="en-US" dirty="0"/>
              <a:t>, et al,  POPL 2010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656565"/>
      </p:ext>
    </p:extLst>
  </p:cSld>
  <p:clrMapOvr>
    <a:masterClrMapping/>
  </p:clrMapOvr>
  <p:transition advTm="8391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0E4105D8-2C55-47C6-8B97-C99B1BB13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838" y="50801"/>
            <a:ext cx="8229600" cy="821938"/>
          </a:xfrm>
        </p:spPr>
        <p:txBody>
          <a:bodyPr/>
          <a:lstStyle/>
          <a:p>
            <a:r>
              <a:rPr lang="en-US" altLang="en-US" dirty="0"/>
              <a:t>Data Races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23CDFB-24BF-486C-9E86-C03E39977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2368" y="1155472"/>
            <a:ext cx="2348019" cy="2176663"/>
          </a:xfrm>
        </p:spPr>
        <p:txBody>
          <a:bodyPr/>
          <a:lstStyle/>
          <a:p>
            <a:pPr marL="0" indent="0" algn="ctr">
              <a:spcBef>
                <a:spcPts val="300"/>
              </a:spcBef>
              <a:buNone/>
              <a:defRPr/>
            </a:pPr>
            <a:r>
              <a:rPr lang="en-US" i="1" dirty="0"/>
              <a:t>thread 1</a:t>
            </a:r>
          </a:p>
          <a:p>
            <a:pPr marL="0" indent="0">
              <a:spcBef>
                <a:spcPts val="300"/>
              </a:spcBef>
              <a:buNone/>
              <a:defRPr/>
            </a:pPr>
            <a:r>
              <a:rPr lang="en-US" dirty="0"/>
              <a:t>R1 </a:t>
            </a:r>
            <a:r>
              <a:rPr lang="en-US" dirty="0">
                <a:sym typeface="Symbol" panose="05050102010706020507" pitchFamily="18" charset="2"/>
              </a:rPr>
              <a:t></a:t>
            </a:r>
            <a:r>
              <a:rPr lang="en-US" dirty="0"/>
              <a:t> counter;</a:t>
            </a:r>
          </a:p>
          <a:p>
            <a:pPr marL="0" indent="0">
              <a:spcBef>
                <a:spcPts val="300"/>
              </a:spcBef>
              <a:buNone/>
              <a:defRPr/>
            </a:pPr>
            <a:r>
              <a:rPr lang="en-US" dirty="0"/>
              <a:t>R1 </a:t>
            </a:r>
            <a:r>
              <a:rPr lang="en-US" dirty="0">
                <a:sym typeface="Symbol" panose="05050102010706020507" pitchFamily="18" charset="2"/>
              </a:rPr>
              <a:t> R1 + 1;</a:t>
            </a:r>
            <a:r>
              <a:rPr lang="en-US" dirty="0"/>
              <a:t> </a:t>
            </a:r>
          </a:p>
          <a:p>
            <a:pPr marL="0" indent="0">
              <a:spcBef>
                <a:spcPts val="300"/>
              </a:spcBef>
              <a:buNone/>
              <a:defRPr/>
            </a:pPr>
            <a:r>
              <a:rPr lang="en-US" dirty="0"/>
              <a:t>counter </a:t>
            </a:r>
            <a:r>
              <a:rPr lang="en-US" dirty="0">
                <a:sym typeface="Symbol" panose="05050102010706020507" pitchFamily="18" charset="2"/>
              </a:rPr>
              <a:t></a:t>
            </a:r>
            <a:r>
              <a:rPr lang="en-US" dirty="0"/>
              <a:t> R1;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DCFC4D9-5B05-494A-9282-670D881B1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UCLA Concurrent Systems Laboratory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2B73667-303E-4CD3-8F7D-2B235A7AD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7A5381-DFB8-4254-8A1A-C6DFF1212756}" type="slidenum">
              <a:rPr kumimoji="0" lang="en-US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xmlns="" id="{E023CDFB-24BF-486C-9E86-C03E39977AE9}"/>
              </a:ext>
            </a:extLst>
          </p:cNvPr>
          <p:cNvSpPr txBox="1">
            <a:spLocks/>
          </p:cNvSpPr>
          <p:nvPr/>
        </p:nvSpPr>
        <p:spPr bwMode="auto">
          <a:xfrm>
            <a:off x="6393024" y="1155472"/>
            <a:ext cx="2348019" cy="1908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4950" indent="-2349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33972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thread 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R5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anose="05050102010706020507" pitchFamily="18" charset="2"/>
              </a:rPr>
              <a:t>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counter;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R5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anose="05050102010706020507" pitchFamily="18" charset="2"/>
              </a:rPr>
              <a:t>R5 + 1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counter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anose="05050102010706020507" pitchFamily="18" charset="2"/>
              </a:rPr>
              <a:t>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R5;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884058" y="3245931"/>
            <a:ext cx="85260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28800" algn="l"/>
              </a:tabLst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Data Race: 	Concurrent accesses to a memory location,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28800" algn="l"/>
              </a:tabLst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	at least one access is a write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0" y="4468675"/>
            <a:ext cx="12192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Cause of bugs 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  <a:sym typeface="Symbol"/>
              </a:rPr>
              <a:t>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  <a:sym typeface="Symbol"/>
              </a:rPr>
              <a:t>tools for data race detection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6996502"/>
      </p:ext>
    </p:extLst>
  </p:cSld>
  <p:clrMapOvr>
    <a:masterClrMapping/>
  </p:clrMapOvr>
  <p:transition spd="slow" advTm="1695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">
            <a:extLst>
              <a:ext uri="{FF2B5EF4-FFF2-40B4-BE49-F238E27FC236}">
                <a16:creationId xmlns:a16="http://schemas.microsoft.com/office/drawing/2014/main" xmlns="" id="{CA53AB6D-C116-48E6-A4BF-503ED78CB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88913"/>
            <a:ext cx="8480156" cy="633412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/>
              <a:t>Performance overhead: </a:t>
            </a:r>
            <a:r>
              <a:rPr lang="en-US" altLang="en-US" dirty="0" err="1"/>
              <a:t>PUSh</a:t>
            </a:r>
            <a:r>
              <a:rPr lang="en-US" altLang="en-US" dirty="0"/>
              <a:t> vs </a:t>
            </a:r>
            <a:r>
              <a:rPr lang="en-US" altLang="en-US" dirty="0" err="1"/>
              <a:t>SharC</a:t>
            </a:r>
            <a:r>
              <a:rPr lang="en-US" altLang="en-US" dirty="0"/>
              <a:t>/DCOP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36A7C19-0FDB-427A-9167-0FD77BA14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UCLA Concurrent Systems Laboratory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BF0006A-ADC9-440B-8103-9DFBF469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5381-DFB8-4254-8A1A-C6DFF1212756}" type="slidenum">
              <a:rPr lang="en-US" altLang="en-US" smtClean="0"/>
              <a:pPr/>
              <a:t>20</a:t>
            </a:fld>
            <a:endParaRPr lang="en-US" altLang="en-US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C15D49E4-5C01-4AD1-95FE-C6100F44C59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42878" y="932815"/>
          <a:ext cx="9956800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1360">
                  <a:extLst>
                    <a:ext uri="{9D8B030D-6E8A-4147-A177-3AD203B41FA5}">
                      <a16:colId xmlns:a16="http://schemas.microsoft.com/office/drawing/2014/main" xmlns="" val="335146450"/>
                    </a:ext>
                  </a:extLst>
                </a:gridCol>
                <a:gridCol w="1991360">
                  <a:extLst>
                    <a:ext uri="{9D8B030D-6E8A-4147-A177-3AD203B41FA5}">
                      <a16:colId xmlns:a16="http://schemas.microsoft.com/office/drawing/2014/main" xmlns="" val="1119135694"/>
                    </a:ext>
                  </a:extLst>
                </a:gridCol>
                <a:gridCol w="1991360">
                  <a:extLst>
                    <a:ext uri="{9D8B030D-6E8A-4147-A177-3AD203B41FA5}">
                      <a16:colId xmlns:a16="http://schemas.microsoft.com/office/drawing/2014/main" xmlns="" val="583412872"/>
                    </a:ext>
                  </a:extLst>
                </a:gridCol>
                <a:gridCol w="1690825">
                  <a:extLst>
                    <a:ext uri="{9D8B030D-6E8A-4147-A177-3AD203B41FA5}">
                      <a16:colId xmlns:a16="http://schemas.microsoft.com/office/drawing/2014/main" xmlns="" val="4164244782"/>
                    </a:ext>
                  </a:extLst>
                </a:gridCol>
                <a:gridCol w="2291895">
                  <a:extLst>
                    <a:ext uri="{9D8B030D-6E8A-4147-A177-3AD203B41FA5}">
                      <a16:colId xmlns:a16="http://schemas.microsoft.com/office/drawing/2014/main" xmlns="" val="34841129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pbzip2</a:t>
                      </a:r>
                    </a:p>
                    <a:p>
                      <a:pPr algn="ctr"/>
                      <a:r>
                        <a:rPr lang="en-US" altLang="zh-CN" sz="2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 threads</a:t>
                      </a:r>
                      <a:endParaRPr lang="zh-CN" altLang="en-US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pfscan</a:t>
                      </a:r>
                      <a:endParaRPr lang="en-US" altLang="zh-CN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altLang="zh-CN" sz="2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 threads</a:t>
                      </a:r>
                      <a:endParaRPr lang="zh-CN" altLang="en-US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ctrace</a:t>
                      </a:r>
                      <a:r>
                        <a:rPr lang="en-US" altLang="zh-CN" sz="2800" b="1" kern="1200" noProof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†</a:t>
                      </a:r>
                      <a:endParaRPr lang="en-US" altLang="zh-CN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altLang="zh-CN" sz="2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 threads</a:t>
                      </a:r>
                      <a:endParaRPr lang="zh-CN" altLang="en-US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nullhttpd</a:t>
                      </a:r>
                      <a:r>
                        <a:rPr lang="en-US" altLang="zh-CN" sz="2800" b="1" kern="1200" noProof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†</a:t>
                      </a:r>
                      <a:endParaRPr lang="en-US" altLang="zh-CN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altLang="zh-CN" sz="2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50 threads</a:t>
                      </a:r>
                      <a:endParaRPr lang="zh-CN" altLang="en-US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57118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PUSh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 2.0%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 2.0%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~0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~0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1844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SharC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11%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12%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43585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DCOP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49%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37%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27%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0%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0523160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D2F79A7-60F7-4E36-B623-80DB9F84BD08}"/>
              </a:ext>
            </a:extLst>
          </p:cNvPr>
          <p:cNvSpPr txBox="1"/>
          <p:nvPr/>
        </p:nvSpPr>
        <p:spPr>
          <a:xfrm>
            <a:off x="2971800" y="3746501"/>
            <a:ext cx="7810500" cy="1069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900"/>
              </a:spcBef>
            </a:pPr>
            <a:r>
              <a:rPr lang="en-US" altLang="zh-CN" sz="2800" dirty="0"/>
              <a:t>DCOP: </a:t>
            </a:r>
            <a:r>
              <a:rPr lang="en-US" altLang="zh-CN" sz="2800" dirty="0" err="1"/>
              <a:t>nullhttpd</a:t>
            </a: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  </a:t>
            </a:r>
            <a:r>
              <a:rPr lang="en-US" altLang="zh-CN" sz="2800" dirty="0"/>
              <a:t>CPU utilization increase by 28%</a:t>
            </a:r>
          </a:p>
          <a:p>
            <a:pPr>
              <a:spcBef>
                <a:spcPts val="900"/>
              </a:spcBef>
            </a:pPr>
            <a:r>
              <a:rPr lang="en-US" altLang="en-US" sz="2800" dirty="0">
                <a:solidFill>
                  <a:srgbClr val="000000"/>
                </a:solidFill>
                <a:latin typeface="+mj-lt"/>
                <a:ea typeface="DejaVu LGC Sans"/>
                <a:cs typeface="DejaVu LGC Sans"/>
              </a:rPr>
              <a:t>PUSh: </a:t>
            </a:r>
            <a:r>
              <a:rPr lang="en-US" altLang="en-US" sz="2800" dirty="0" err="1">
                <a:solidFill>
                  <a:srgbClr val="000000"/>
                </a:solidFill>
                <a:latin typeface="+mj-lt"/>
                <a:ea typeface="DejaVu LGC Sans"/>
                <a:cs typeface="DejaVu LGC Sans"/>
              </a:rPr>
              <a:t>nullhttpd</a:t>
            </a:r>
            <a:r>
              <a:rPr lang="en-US" altLang="en-US" sz="2800" dirty="0">
                <a:solidFill>
                  <a:srgbClr val="000000"/>
                </a:solidFill>
                <a:latin typeface="+mj-lt"/>
                <a:ea typeface="DejaVu LGC Sans"/>
                <a:cs typeface="DejaVu LGC Sans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 </a:t>
            </a:r>
            <a:r>
              <a:rPr lang="en-US" altLang="zh-CN" sz="2800" dirty="0"/>
              <a:t>No CPU utilization increase</a:t>
            </a:r>
          </a:p>
        </p:txBody>
      </p:sp>
      <p:sp>
        <p:nvSpPr>
          <p:cNvPr id="8" name="文本框 3">
            <a:extLst>
              <a:ext uri="{FF2B5EF4-FFF2-40B4-BE49-F238E27FC236}">
                <a16:creationId xmlns:a16="http://schemas.microsoft.com/office/drawing/2014/main" xmlns="" id="{7FF14252-9245-4AE4-BD6C-5978EC79EA16}"/>
              </a:ext>
            </a:extLst>
          </p:cNvPr>
          <p:cNvSpPr txBox="1"/>
          <p:nvPr/>
        </p:nvSpPr>
        <p:spPr>
          <a:xfrm>
            <a:off x="1058890" y="5749905"/>
            <a:ext cx="90947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6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Symbol"/>
              </a:rPr>
              <a:t>† </a:t>
            </a:r>
            <a:r>
              <a:rPr kumimoji="0" lang="en-US" altLang="zh-CN" sz="2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sym typeface="Symbol"/>
              </a:rPr>
              <a:t>PUSh’s</a:t>
            </a:r>
            <a:r>
              <a:rPr kumimoji="0" lang="en-US" altLang="zh-CN" sz="2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sym typeface="Symbol"/>
              </a:rPr>
              <a:t> overhead</a:t>
            </a:r>
            <a:r>
              <a:rPr kumimoji="0" lang="en-US" altLang="zh-CN" sz="2600" b="0" i="1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sym typeface="Symbol"/>
              </a:rPr>
              <a:t> is measured by using</a:t>
            </a:r>
            <a:r>
              <a:rPr kumimoji="0" lang="en-US" altLang="zh-CN" sz="2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sym typeface="Symbol"/>
              </a:rPr>
              <a:t> the same version as</a:t>
            </a:r>
            <a:r>
              <a:rPr kumimoji="0" lang="en-US" altLang="zh-CN" sz="2600" b="0" i="1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sym typeface="Symbol"/>
              </a:rPr>
              <a:t> DCOP</a:t>
            </a:r>
            <a:endParaRPr kumimoji="0" lang="en-US" altLang="zh-CN" sz="2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09148221"/>
      </p:ext>
    </p:extLst>
  </p:cSld>
  <p:clrMapOvr>
    <a:masterClrMapping/>
  </p:clrMapOvr>
  <p:transition advTm="17523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">
            <a:extLst>
              <a:ext uri="{FF2B5EF4-FFF2-40B4-BE49-F238E27FC236}">
                <a16:creationId xmlns:a16="http://schemas.microsoft.com/office/drawing/2014/main" xmlns="" id="{CA53AB6D-C116-48E6-A4BF-503ED78CB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12713"/>
            <a:ext cx="9243498" cy="633412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/>
              <a:t>Memory Overhead: PUSh vs ThreadSanitizer (TSan)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36A7C19-0FDB-427A-9167-0FD77BA14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UCLA Concurrent Systems Laboratory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BF0006A-ADC9-440B-8103-9DFBF469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5381-DFB8-4254-8A1A-C6DFF1212756}" type="slidenum">
              <a:rPr lang="en-US" altLang="en-US" smtClean="0"/>
              <a:pPr/>
              <a:t>21</a:t>
            </a:fld>
            <a:endParaRPr lang="en-US" alt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44073C6A-CFF8-4EAD-904C-0649F711C510}"/>
              </a:ext>
            </a:extLst>
          </p:cNvPr>
          <p:cNvGrpSpPr/>
          <p:nvPr/>
        </p:nvGrpSpPr>
        <p:grpSpPr>
          <a:xfrm>
            <a:off x="81645" y="1480452"/>
            <a:ext cx="12192000" cy="3403996"/>
            <a:chOff x="0" y="1123950"/>
            <a:chExt cx="12192000" cy="3403996"/>
          </a:xfrm>
        </p:grpSpPr>
        <p:graphicFrame>
          <p:nvGraphicFramePr>
            <p:cNvPr id="12" name="Chart 11">
              <a:extLst>
                <a:ext uri="{FF2B5EF4-FFF2-40B4-BE49-F238E27FC236}">
                  <a16:creationId xmlns:a16="http://schemas.microsoft.com/office/drawing/2014/main" xmlns="" id="{0461F26A-655F-4A02-8584-F679F137EBD7}"/>
                </a:ext>
              </a:extLst>
            </p:cNvPr>
            <p:cNvGraphicFramePr>
              <a:graphicFrameLocks/>
            </p:cNvGraphicFramePr>
            <p:nvPr>
              <p:extLst/>
            </p:nvPr>
          </p:nvGraphicFramePr>
          <p:xfrm>
            <a:off x="0" y="1123950"/>
            <a:ext cx="12192000" cy="340399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2" name="Flowchart: Punched Tape 1">
              <a:extLst>
                <a:ext uri="{FF2B5EF4-FFF2-40B4-BE49-F238E27FC236}">
                  <a16:creationId xmlns:a16="http://schemas.microsoft.com/office/drawing/2014/main" xmlns="" id="{327B7DFB-E9D5-4F33-B299-555D04F0AC43}"/>
                </a:ext>
              </a:extLst>
            </p:cNvPr>
            <p:cNvSpPr/>
            <p:nvPr/>
          </p:nvSpPr>
          <p:spPr>
            <a:xfrm rot="10800000">
              <a:off x="4419598" y="1897379"/>
              <a:ext cx="428625" cy="105844"/>
            </a:xfrm>
            <a:prstGeom prst="flowChartPunchedTap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8C98833-C47D-405E-B8F6-C78A9B735FA3}"/>
              </a:ext>
            </a:extLst>
          </p:cNvPr>
          <p:cNvSpPr txBox="1"/>
          <p:nvPr/>
        </p:nvSpPr>
        <p:spPr>
          <a:xfrm>
            <a:off x="4250418" y="1237387"/>
            <a:ext cx="1358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11000%</a:t>
            </a:r>
            <a:endParaRPr lang="zh-CN" altLang="en-US" sz="20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0877A0E0-C0E6-46A5-A661-DBD8A86C7872}"/>
              </a:ext>
            </a:extLst>
          </p:cNvPr>
          <p:cNvGrpSpPr/>
          <p:nvPr/>
        </p:nvGrpSpPr>
        <p:grpSpPr>
          <a:xfrm>
            <a:off x="11123463" y="1146171"/>
            <a:ext cx="1081163" cy="763900"/>
            <a:chOff x="10112998" y="-33702"/>
            <a:chExt cx="1081163" cy="763900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xmlns="" id="{16EFF640-45AB-4D77-8285-943139DA71A7}"/>
                </a:ext>
              </a:extLst>
            </p:cNvPr>
            <p:cNvGrpSpPr/>
            <p:nvPr/>
          </p:nvGrpSpPr>
          <p:grpSpPr>
            <a:xfrm>
              <a:off x="10112998" y="-33702"/>
              <a:ext cx="1063701" cy="400110"/>
              <a:chOff x="10130460" y="-33702"/>
              <a:chExt cx="1063701" cy="40011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C57B3296-FC64-4667-938E-49B1195C965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0130460" y="74913"/>
                <a:ext cx="182880" cy="18288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id="{02EDC128-60B6-4281-A97D-11231807A76E}"/>
                  </a:ext>
                </a:extLst>
              </p:cNvPr>
              <p:cNvSpPr txBox="1"/>
              <p:nvPr/>
            </p:nvSpPr>
            <p:spPr>
              <a:xfrm>
                <a:off x="10313340" y="-33702"/>
                <a:ext cx="88082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宋体" panose="02010600030101010101" pitchFamily="2" charset="-122"/>
                    <a:cs typeface="+mn-cs"/>
                  </a:rPr>
                  <a:t>TSan</a:t>
                </a: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xmlns="" id="{B5BA0488-2DD7-4E02-AF24-961A83A8E79E}"/>
                </a:ext>
              </a:extLst>
            </p:cNvPr>
            <p:cNvGrpSpPr/>
            <p:nvPr/>
          </p:nvGrpSpPr>
          <p:grpSpPr>
            <a:xfrm>
              <a:off x="10112998" y="330088"/>
              <a:ext cx="1081163" cy="400110"/>
              <a:chOff x="10112998" y="301513"/>
              <a:chExt cx="1081163" cy="400110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FF0DF9D6-E4E4-4BF1-B22C-3FBC9A6C5127}"/>
                  </a:ext>
                </a:extLst>
              </p:cNvPr>
              <p:cNvSpPr txBox="1"/>
              <p:nvPr/>
            </p:nvSpPr>
            <p:spPr>
              <a:xfrm>
                <a:off x="10313340" y="301513"/>
                <a:ext cx="88082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宋体" panose="02010600030101010101" pitchFamily="2" charset="-122"/>
                    <a:cs typeface="+mn-cs"/>
                  </a:rPr>
                  <a:t>PUSh</a:t>
                </a: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A7F14DB5-DF0E-425E-ADDA-46748A3AD53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0112998" y="410128"/>
                <a:ext cx="182880" cy="182880"/>
              </a:xfrm>
              <a:prstGeom prst="rect">
                <a:avLst/>
              </a:prstGeom>
              <a:solidFill>
                <a:srgbClr val="C0504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</p:grp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B414568-E045-4508-82DA-C40F24A5A2FB}"/>
              </a:ext>
            </a:extLst>
          </p:cNvPr>
          <p:cNvSpPr txBox="1"/>
          <p:nvPr/>
        </p:nvSpPr>
        <p:spPr>
          <a:xfrm>
            <a:off x="989239" y="730750"/>
            <a:ext cx="7096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Measurement: maximum resident size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5C0FA483-80ED-488B-9252-0B840B6B10EC}"/>
              </a:ext>
            </a:extLst>
          </p:cNvPr>
          <p:cNvSpPr txBox="1"/>
          <p:nvPr/>
        </p:nvSpPr>
        <p:spPr>
          <a:xfrm>
            <a:off x="1686652" y="5020172"/>
            <a:ext cx="96196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Memory overhead:</a:t>
            </a:r>
            <a:endParaRPr lang="en-US" altLang="en-US" sz="2800" dirty="0">
              <a:solidFill>
                <a:srgbClr val="000000"/>
              </a:solidFill>
              <a:ea typeface="DejaVu LGC Sans"/>
              <a:cs typeface="DejaVu LGC Sans"/>
            </a:endParaRPr>
          </a:p>
          <a:p>
            <a:pPr lvl="1"/>
            <a:r>
              <a:rPr lang="en-US" altLang="zh-CN" sz="2800" dirty="0"/>
              <a:t>PUSh: internal fragmentation – objects in separate pages</a:t>
            </a:r>
          </a:p>
          <a:p>
            <a:pPr lvl="1"/>
            <a:r>
              <a:rPr lang="en-US" altLang="zh-CN" sz="2800" dirty="0"/>
              <a:t>TSan: metadata for happens-before tracking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0449752"/>
      </p:ext>
    </p:extLst>
  </p:cSld>
  <p:clrMapOvr>
    <a:masterClrMapping/>
  </p:clrMapOvr>
  <p:transition advTm="6215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">
            <a:extLst>
              <a:ext uri="{FF2B5EF4-FFF2-40B4-BE49-F238E27FC236}">
                <a16:creationId xmlns:a16="http://schemas.microsoft.com/office/drawing/2014/main" xmlns="" id="{CA53AB6D-C116-48E6-A4BF-503ED78CB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-1587"/>
            <a:ext cx="8480156" cy="633412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/>
              <a:t>Performance Overhead: PUSh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36A7C19-0FDB-427A-9167-0FD77BA14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UCLA Concurrent Systems Laboratory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BF0006A-ADC9-440B-8103-9DFBF469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5381-DFB8-4254-8A1A-C6DFF1212756}" type="slidenum">
              <a:rPr lang="en-US" altLang="en-US" smtClean="0"/>
              <a:pPr/>
              <a:t>22</a:t>
            </a:fld>
            <a:endParaRPr lang="en-US" altLang="en-US" dirty="0"/>
          </a:p>
        </p:txBody>
      </p:sp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xmlns="" id="{A6D3766E-89E4-440B-ADCC-608F819FB28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0" y="1555574"/>
          <a:ext cx="11965527" cy="3503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AEF4FB50-D6C0-4E91-B687-C3C1EAAAB9E3}"/>
              </a:ext>
            </a:extLst>
          </p:cNvPr>
          <p:cNvSpPr txBox="1"/>
          <p:nvPr/>
        </p:nvSpPr>
        <p:spPr>
          <a:xfrm>
            <a:off x="2702818" y="550816"/>
            <a:ext cx="67863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351088" algn="l"/>
              </a:tabLst>
            </a:pPr>
            <a:r>
              <a:rPr lang="en-US" altLang="zh-CN" sz="2800" dirty="0"/>
              <a:t>Measurement: increase in the execution time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FDCD824E-C737-474E-9181-EE75E467FF89}"/>
              </a:ext>
            </a:extLst>
          </p:cNvPr>
          <p:cNvSpPr>
            <a:spLocks noChangeAspect="1"/>
          </p:cNvSpPr>
          <p:nvPr/>
        </p:nvSpPr>
        <p:spPr>
          <a:xfrm>
            <a:off x="10370881" y="1507940"/>
            <a:ext cx="281066" cy="1828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8A613CB8-A27D-44C6-A86A-4774AED95BD6}"/>
              </a:ext>
            </a:extLst>
          </p:cNvPr>
          <p:cNvSpPr txBox="1"/>
          <p:nvPr/>
        </p:nvSpPr>
        <p:spPr>
          <a:xfrm>
            <a:off x="10651947" y="1399325"/>
            <a:ext cx="13078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2 Threads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3503DD87-FA45-42CC-A83F-4E289E77CAAD}"/>
              </a:ext>
            </a:extLst>
          </p:cNvPr>
          <p:cNvSpPr txBox="1"/>
          <p:nvPr/>
        </p:nvSpPr>
        <p:spPr>
          <a:xfrm>
            <a:off x="10651947" y="1763115"/>
            <a:ext cx="13537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8 Threads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2CFFA986-1681-403F-BA73-63F85576C103}"/>
              </a:ext>
            </a:extLst>
          </p:cNvPr>
          <p:cNvSpPr>
            <a:spLocks noChangeAspect="1"/>
          </p:cNvSpPr>
          <p:nvPr/>
        </p:nvSpPr>
        <p:spPr>
          <a:xfrm>
            <a:off x="10370881" y="1871730"/>
            <a:ext cx="281066" cy="182880"/>
          </a:xfrm>
          <a:prstGeom prst="rect">
            <a:avLst/>
          </a:prstGeom>
          <a:solidFill>
            <a:srgbClr val="C050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5258DB0B-5EAD-48BD-B326-39E162A0BAEB}"/>
              </a:ext>
            </a:extLst>
          </p:cNvPr>
          <p:cNvSpPr>
            <a:spLocks noChangeAspect="1"/>
          </p:cNvSpPr>
          <p:nvPr/>
        </p:nvSpPr>
        <p:spPr>
          <a:xfrm>
            <a:off x="10370881" y="2199018"/>
            <a:ext cx="281066" cy="182880"/>
          </a:xfrm>
          <a:prstGeom prst="rect">
            <a:avLst/>
          </a:prstGeom>
          <a:solidFill>
            <a:srgbClr val="9BBB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53A9F07B-D9CB-426F-80BC-612FB41103AE}"/>
              </a:ext>
            </a:extLst>
          </p:cNvPr>
          <p:cNvSpPr txBox="1"/>
          <p:nvPr/>
        </p:nvSpPr>
        <p:spPr>
          <a:xfrm>
            <a:off x="10651947" y="2093897"/>
            <a:ext cx="1530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Max Threads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48F7B06-DD77-4340-8822-D176C53C114E}"/>
              </a:ext>
            </a:extLst>
          </p:cNvPr>
          <p:cNvSpPr txBox="1"/>
          <p:nvPr/>
        </p:nvSpPr>
        <p:spPr>
          <a:xfrm>
            <a:off x="9228667" y="5173210"/>
            <a:ext cx="2575681" cy="1132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700"/>
              </a:lnSpc>
            </a:pPr>
            <a:r>
              <a:rPr lang="en-US" sz="2600" dirty="0"/>
              <a:t>Max Threads:</a:t>
            </a:r>
          </a:p>
          <a:p>
            <a:pPr marL="236538" lvl="1">
              <a:lnSpc>
                <a:spcPts val="2700"/>
              </a:lnSpc>
            </a:pPr>
            <a:r>
              <a:rPr lang="en-US" sz="2600" i="1" dirty="0" err="1"/>
              <a:t>memcached</a:t>
            </a:r>
            <a:r>
              <a:rPr lang="en-US" sz="2600" dirty="0"/>
              <a:t>: 16</a:t>
            </a:r>
          </a:p>
          <a:p>
            <a:pPr marL="236538" lvl="1">
              <a:lnSpc>
                <a:spcPts val="2700"/>
              </a:lnSpc>
            </a:pPr>
            <a:r>
              <a:rPr lang="en-US" sz="2600" dirty="0"/>
              <a:t>others: 31-32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1312228"/>
      </p:ext>
    </p:extLst>
  </p:cSld>
  <p:clrMapOvr>
    <a:masterClrMapping/>
  </p:clrMapOvr>
  <p:transition advTm="39292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xmlns="" id="{D721F561-035B-4708-9B88-158CFAD8C394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-26062" y="888462"/>
          <a:ext cx="12162078" cy="3904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0E4105D8-2C55-47C6-8B97-C99B1BB13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2404" y="-80902"/>
            <a:ext cx="8707193" cy="766702"/>
          </a:xfrm>
        </p:spPr>
        <p:txBody>
          <a:bodyPr/>
          <a:lstStyle/>
          <a:p>
            <a:r>
              <a:rPr lang="en-US" altLang="en-US" dirty="0"/>
              <a:t>Performance Overhead: PUSh vs. ThreadSanitizer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DCFC4D9-5B05-494A-9282-670D881B1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UCLA Concurrent Systems Laboratory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2B73667-303E-4CD3-8F7D-2B235A7AD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7A5381-DFB8-4254-8A1A-C6DFF1212756}" type="slidenum">
              <a:rPr kumimoji="0" lang="en-US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854E9739-7D99-473B-9514-54867554DF40}"/>
              </a:ext>
            </a:extLst>
          </p:cNvPr>
          <p:cNvGrpSpPr/>
          <p:nvPr/>
        </p:nvGrpSpPr>
        <p:grpSpPr>
          <a:xfrm>
            <a:off x="10955664" y="1252887"/>
            <a:ext cx="1081163" cy="825455"/>
            <a:chOff x="10112998" y="-71802"/>
            <a:chExt cx="1081163" cy="825455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xmlns="" id="{374FA1B5-6DDD-4E55-9D1F-1A9EA0A3641E}"/>
                </a:ext>
              </a:extLst>
            </p:cNvPr>
            <p:cNvGrpSpPr/>
            <p:nvPr/>
          </p:nvGrpSpPr>
          <p:grpSpPr>
            <a:xfrm>
              <a:off x="10112998" y="-71802"/>
              <a:ext cx="1063701" cy="461665"/>
              <a:chOff x="10130460" y="-71802"/>
              <a:chExt cx="1063701" cy="461665"/>
            </a:xfrm>
          </p:grpSpPr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xmlns="" id="{5C76826F-7103-4B85-B909-B5DD9845BF1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0130460" y="74913"/>
                <a:ext cx="182880" cy="18288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07FDC15F-C8AB-48BC-8A17-DBFAE25813BD}"/>
                  </a:ext>
                </a:extLst>
              </p:cNvPr>
              <p:cNvSpPr txBox="1"/>
              <p:nvPr/>
            </p:nvSpPr>
            <p:spPr>
              <a:xfrm>
                <a:off x="10313340" y="-71802"/>
                <a:ext cx="88082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宋体" panose="02010600030101010101" pitchFamily="2" charset="-122"/>
                    <a:cs typeface="+mn-cs"/>
                  </a:rPr>
                  <a:t>TSan</a:t>
                </a:r>
                <a:endPara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xmlns="" id="{52B54A32-01C4-4AC5-9042-AF106C4ACA09}"/>
                </a:ext>
              </a:extLst>
            </p:cNvPr>
            <p:cNvGrpSpPr/>
            <p:nvPr/>
          </p:nvGrpSpPr>
          <p:grpSpPr>
            <a:xfrm>
              <a:off x="10112998" y="291988"/>
              <a:ext cx="1081163" cy="461665"/>
              <a:chOff x="10112998" y="263413"/>
              <a:chExt cx="1081163" cy="461665"/>
            </a:xfrm>
          </p:grpSpPr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A9E54F47-CF44-433F-9F48-75D6B28965E6}"/>
                  </a:ext>
                </a:extLst>
              </p:cNvPr>
              <p:cNvSpPr txBox="1"/>
              <p:nvPr/>
            </p:nvSpPr>
            <p:spPr>
              <a:xfrm>
                <a:off x="10313340" y="263413"/>
                <a:ext cx="88082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宋体" panose="02010600030101010101" pitchFamily="2" charset="-122"/>
                    <a:cs typeface="+mn-cs"/>
                  </a:rPr>
                  <a:t>PUSh</a:t>
                </a:r>
                <a:endPara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CAB78D6B-ADEF-45B6-B656-FA36C7B836D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0112998" y="410128"/>
                <a:ext cx="182880" cy="182880"/>
              </a:xfrm>
              <a:prstGeom prst="rect">
                <a:avLst/>
              </a:prstGeom>
              <a:solidFill>
                <a:srgbClr val="C0504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BAE0FFA-550D-4550-A36D-7D2D4C4760B1}"/>
              </a:ext>
            </a:extLst>
          </p:cNvPr>
          <p:cNvSpPr txBox="1"/>
          <p:nvPr/>
        </p:nvSpPr>
        <p:spPr>
          <a:xfrm>
            <a:off x="10572750" y="890937"/>
            <a:ext cx="15975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8 threads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F08A5E73-01DB-48BB-A669-A567A5F97215}"/>
              </a:ext>
            </a:extLst>
          </p:cNvPr>
          <p:cNvSpPr txBox="1"/>
          <p:nvPr/>
        </p:nvSpPr>
        <p:spPr>
          <a:xfrm>
            <a:off x="609351" y="5039860"/>
            <a:ext cx="92966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     8 threads:   TSan:  423%  – 13,000%    PUSh:  0% – 99% </a:t>
            </a:r>
          </a:p>
          <a:p>
            <a:r>
              <a:rPr lang="en-US" altLang="zh-CN" sz="2800" dirty="0"/>
              <a:t>max threads:   TSan:  304% – 36,000%     PUSh:  0% – 99%</a:t>
            </a:r>
            <a:endParaRPr lang="zh-CN" altLang="en-US" sz="28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7523A665-6C70-4ED1-8096-16C1244E5A21}"/>
              </a:ext>
            </a:extLst>
          </p:cNvPr>
          <p:cNvSpPr txBox="1"/>
          <p:nvPr/>
        </p:nvSpPr>
        <p:spPr>
          <a:xfrm>
            <a:off x="9247717" y="5039860"/>
            <a:ext cx="2575681" cy="1132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700"/>
              </a:lnSpc>
            </a:pPr>
            <a:r>
              <a:rPr lang="en-US" sz="2600" dirty="0"/>
              <a:t>Max Threads:</a:t>
            </a:r>
          </a:p>
          <a:p>
            <a:pPr marL="236538" lvl="1">
              <a:lnSpc>
                <a:spcPts val="2700"/>
              </a:lnSpc>
            </a:pPr>
            <a:r>
              <a:rPr lang="en-US" sz="2600" i="1" dirty="0" err="1"/>
              <a:t>memcached</a:t>
            </a:r>
            <a:r>
              <a:rPr lang="en-US" sz="2600" dirty="0"/>
              <a:t>: 16</a:t>
            </a:r>
          </a:p>
          <a:p>
            <a:pPr marL="236538" lvl="1">
              <a:lnSpc>
                <a:spcPts val="2700"/>
              </a:lnSpc>
            </a:pPr>
            <a:r>
              <a:rPr lang="en-US" sz="2600" dirty="0"/>
              <a:t>others: 31-32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66976416"/>
      </p:ext>
    </p:extLst>
  </p:cSld>
  <p:clrMapOvr>
    <a:masterClrMapping/>
  </p:clrMapOvr>
  <p:transition spd="slow" advTm="1465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">
            <a:extLst>
              <a:ext uri="{FF2B5EF4-FFF2-40B4-BE49-F238E27FC236}">
                <a16:creationId xmlns:a16="http://schemas.microsoft.com/office/drawing/2014/main" xmlns="" id="{CA53AB6D-C116-48E6-A4BF-503ED78CB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-1587"/>
            <a:ext cx="8480156" cy="633412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/>
              <a:t>Conclusion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36A7C19-0FDB-427A-9167-0FD77BA14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UCLA Concurrent Systems Laboratory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BF0006A-ADC9-440B-8103-9DFBF469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7A5381-DFB8-4254-8A1A-C6DFF1212756}" type="slidenum">
              <a:rPr kumimoji="0" lang="en-US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文本框 10">
            <a:extLst>
              <a:ext uri="{FF2B5EF4-FFF2-40B4-BE49-F238E27FC236}">
                <a16:creationId xmlns:a16="http://schemas.microsoft.com/office/drawing/2014/main" xmlns="" id="{7B632881-E873-4767-9407-B72902D35C4F}"/>
              </a:ext>
            </a:extLst>
          </p:cNvPr>
          <p:cNvSpPr txBox="1"/>
          <p:nvPr/>
        </p:nvSpPr>
        <p:spPr>
          <a:xfrm>
            <a:off x="189876" y="562137"/>
            <a:ext cx="11812249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lvl="0" indent="-236538" defTabSz="457200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prstClr val="black"/>
                </a:solidFill>
                <a:ea typeface="宋体" panose="02010600030101010101" pitchFamily="2" charset="-122"/>
              </a:rPr>
              <a:t>Contribution to annotation-based race detectors:</a:t>
            </a:r>
            <a:br>
              <a:rPr lang="en-US" altLang="zh-CN" sz="2800" dirty="0">
                <a:solidFill>
                  <a:prstClr val="black"/>
                </a:solidFill>
                <a:ea typeface="宋体" panose="02010600030101010101" pitchFamily="2" charset="-122"/>
              </a:rPr>
            </a:br>
            <a:r>
              <a:rPr lang="en-US" altLang="zh-CN" sz="2800" dirty="0">
                <a:solidFill>
                  <a:prstClr val="black"/>
                </a:solidFill>
                <a:ea typeface="宋体" panose="02010600030101010101" pitchFamily="2" charset="-122"/>
              </a:rPr>
              <a:t>flagging annotations that can allow races to be hidden</a:t>
            </a:r>
          </a:p>
          <a:p>
            <a:pPr marL="236538" lvl="0" indent="-236538" defTabSz="457200">
              <a:buFont typeface="Arial" panose="020B0604020202020204" pitchFamily="34" charset="0"/>
              <a:buChar char="•"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</a:rPr>
              <a:t>Use</a:t>
            </a:r>
            <a:r>
              <a:rPr kumimoji="0" lang="en-US" altLang="zh-CN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</a:rPr>
              <a:t> of Memory Protection Keys for data race detection</a:t>
            </a:r>
          </a:p>
          <a:p>
            <a:pPr marL="627063" lvl="1" indent="-390525" defTabSz="457200">
              <a:buFont typeface="Wingdings" panose="05000000000000000000" pitchFamily="2" charset="2"/>
              <a:buChar char="Ø"/>
            </a:pPr>
            <a:r>
              <a:rPr lang="en-US" altLang="zh-CN" sz="2800" noProof="0" dirty="0">
                <a:solidFill>
                  <a:prstClr val="black"/>
                </a:solidFill>
                <a:ea typeface="宋体" panose="02010600030101010101" pitchFamily="2" charset="-122"/>
              </a:rPr>
              <a:t>Utilize page-level protection while reducing the number of system calls</a:t>
            </a:r>
          </a:p>
          <a:p>
            <a:pPr marL="627063" lvl="1" indent="-390525" defTabSz="457200">
              <a:buFont typeface="Wingdings" panose="05000000000000000000" pitchFamily="2" charset="2"/>
              <a:buChar char="Ø"/>
            </a:pPr>
            <a:r>
              <a:rPr kumimoji="0" lang="en-US" altLang="zh-CN" sz="2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</a:rPr>
              <a:t>Avoid</a:t>
            </a:r>
            <a:r>
              <a:rPr kumimoji="0" lang="en-US" altLang="zh-CN" sz="2800" b="0" i="0" u="none" strike="noStrike" kern="1200" cap="none" spc="0" normalizeH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</a:rPr>
              <a:t> major changes for per-thread page tables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宋体" panose="02010600030101010101" pitchFamily="2" charset="-122"/>
            </a:endParaRPr>
          </a:p>
          <a:p>
            <a:pPr marL="236538" lvl="0" indent="-236538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2800" i="1" dirty="0">
                <a:sym typeface="Symbol"/>
              </a:rPr>
              <a:t>Pseudo-completeness </a:t>
            </a:r>
            <a:r>
              <a:rPr lang="en-US" altLang="zh-CN" sz="2800" dirty="0">
                <a:sym typeface="Symbol"/>
              </a:rPr>
              <a:t>– with a sufficient number of different executions, all </a:t>
            </a:r>
            <a:br>
              <a:rPr lang="en-US" altLang="zh-CN" sz="2800" dirty="0">
                <a:sym typeface="Symbol"/>
              </a:rPr>
            </a:br>
            <a:r>
              <a:rPr lang="en-US" altLang="zh-CN" sz="2800" dirty="0">
                <a:sym typeface="Symbol"/>
              </a:rPr>
              <a:t>                                          data races eventually detected</a:t>
            </a:r>
            <a:r>
              <a:rPr lang="en-US" altLang="zh-CN" sz="28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†</a:t>
            </a:r>
            <a:endParaRPr lang="en-US" altLang="zh-CN" sz="2800" dirty="0">
              <a:sym typeface="Symbol"/>
            </a:endParaRPr>
          </a:p>
          <a:p>
            <a:pPr marL="236538" lvl="0" indent="-236538" defTabSz="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2800" dirty="0">
                <a:sym typeface="Symbol"/>
              </a:rPr>
              <a:t>Compared to the most relevant prior works (SharC, DCOP):</a:t>
            </a:r>
          </a:p>
          <a:p>
            <a:pPr marL="236538" lvl="1" defTabSz="457200"/>
            <a:r>
              <a:rPr lang="en-US" altLang="zh-CN" sz="2800" dirty="0">
                <a:sym typeface="Symbol"/>
              </a:rPr>
              <a:t>soundness</a:t>
            </a:r>
            <a:r>
              <a:rPr lang="en-US" altLang="zh-CN" sz="2800" b="1" dirty="0">
                <a:sym typeface="Symbol" panose="05050102010706020507" pitchFamily="18" charset="2"/>
              </a:rPr>
              <a:t></a:t>
            </a:r>
            <a:r>
              <a:rPr lang="en-US" altLang="zh-CN" sz="2800" dirty="0">
                <a:sym typeface="Symbol"/>
              </a:rPr>
              <a:t>, memory overhead</a:t>
            </a:r>
            <a:r>
              <a:rPr lang="en-US" altLang="zh-CN" sz="2800" b="1" dirty="0">
                <a:sym typeface="Symbol" panose="05050102010706020507" pitchFamily="18" charset="2"/>
              </a:rPr>
              <a:t></a:t>
            </a:r>
            <a:r>
              <a:rPr lang="en-US" altLang="zh-CN" sz="2800" dirty="0">
                <a:sym typeface="Symbol"/>
              </a:rPr>
              <a:t>, performance overhead</a:t>
            </a:r>
            <a:r>
              <a:rPr lang="en-US" altLang="zh-CN" sz="2800" b="1" dirty="0">
                <a:sym typeface="Symbol" panose="05050102010706020507" pitchFamily="18" charset="2"/>
              </a:rPr>
              <a:t></a:t>
            </a:r>
            <a:endParaRPr lang="en-US" altLang="zh-CN" sz="2800" b="1" dirty="0">
              <a:sym typeface="Symbol"/>
            </a:endParaRPr>
          </a:p>
          <a:p>
            <a:pPr marL="236538" lvl="0" indent="-236538" defTabSz="457200">
              <a:buFont typeface="Arial" panose="020B0604020202020204" pitchFamily="34" charset="0"/>
              <a:buChar char="•"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sym typeface="Symbol"/>
              </a:rPr>
              <a:t>Compared to the widely-used</a:t>
            </a:r>
            <a:r>
              <a:rPr kumimoji="0" lang="en-US" altLang="zh-CN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sym typeface="Symbol"/>
              </a:rPr>
              <a:t> </a:t>
            </a:r>
            <a:r>
              <a:rPr kumimoji="0" lang="en-US" altLang="zh-CN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sym typeface="Symbol"/>
              </a:rPr>
              <a:t>ThreadSanitizer</a:t>
            </a:r>
            <a:r>
              <a:rPr kumimoji="0" lang="en-US" altLang="zh-CN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sym typeface="Symbol"/>
              </a:rPr>
              <a:t>:</a:t>
            </a:r>
          </a:p>
          <a:p>
            <a:pPr lvl="1" indent="-220663" defTabSz="457200"/>
            <a:r>
              <a:rPr lang="en-US" altLang="zh-CN" sz="2800" baseline="0" dirty="0">
                <a:solidFill>
                  <a:prstClr val="black"/>
                </a:solidFill>
                <a:ea typeface="宋体" panose="02010600030101010101" pitchFamily="2" charset="-122"/>
                <a:sym typeface="Symbol"/>
              </a:rPr>
              <a:t>soundness</a:t>
            </a:r>
            <a:r>
              <a:rPr lang="en-US" altLang="zh-CN" sz="2800" b="1" baseline="0" dirty="0">
                <a:solidFill>
                  <a:prstClr val="black"/>
                </a:solidFill>
                <a:ea typeface="宋体" panose="02010600030101010101" pitchFamily="2" charset="-122"/>
                <a:sym typeface="Symbol" panose="05050102010706020507" pitchFamily="18" charset="2"/>
              </a:rPr>
              <a:t></a:t>
            </a:r>
            <a:r>
              <a:rPr lang="en-US" altLang="zh-CN" sz="2800" baseline="0" dirty="0">
                <a:solidFill>
                  <a:prstClr val="black"/>
                </a:solidFill>
                <a:ea typeface="宋体" panose="02010600030101010101" pitchFamily="2" charset="-122"/>
                <a:sym typeface="Symbol"/>
              </a:rPr>
              <a:t>, annotation</a:t>
            </a:r>
            <a:r>
              <a:rPr lang="en-US" altLang="zh-CN" sz="2800" dirty="0">
                <a:solidFill>
                  <a:prstClr val="black"/>
                </a:solidFill>
                <a:ea typeface="宋体" panose="02010600030101010101" pitchFamily="2" charset="-122"/>
                <a:sym typeface="Symbol"/>
              </a:rPr>
              <a:t> effort</a:t>
            </a:r>
            <a:r>
              <a:rPr lang="en-US" altLang="zh-CN" sz="2800" b="1" dirty="0">
                <a:solidFill>
                  <a:prstClr val="black"/>
                </a:solidFill>
                <a:ea typeface="宋体" panose="02010600030101010101" pitchFamily="2" charset="-122"/>
                <a:sym typeface="Symbol" panose="05050102010706020507" pitchFamily="18" charset="2"/>
              </a:rPr>
              <a:t></a:t>
            </a:r>
            <a:r>
              <a:rPr lang="en-US" altLang="zh-CN" sz="2800" dirty="0">
                <a:solidFill>
                  <a:prstClr val="black"/>
                </a:solidFill>
                <a:ea typeface="宋体" panose="02010600030101010101" pitchFamily="2" charset="-122"/>
                <a:sym typeface="Symbol"/>
              </a:rPr>
              <a:t>, memory/performance overhead</a:t>
            </a:r>
            <a:r>
              <a:rPr lang="en-US" altLang="zh-CN" sz="2800" b="1" dirty="0">
                <a:solidFill>
                  <a:prstClr val="black"/>
                </a:solidFill>
                <a:ea typeface="宋体" panose="02010600030101010101" pitchFamily="2" charset="-122"/>
                <a:sym typeface="Symbol" panose="05050102010706020507" pitchFamily="18" charset="2"/>
              </a:rPr>
              <a:t>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宋体" panose="02010600030101010101" pitchFamily="2" charset="-122"/>
              <a:sym typeface="Symbol"/>
            </a:endParaRPr>
          </a:p>
          <a:p>
            <a:pPr marL="236538" lvl="0" indent="-236538" defTabSz="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sym typeface="Symbol"/>
              </a:rPr>
              <a:t>Low overhead</a:t>
            </a:r>
            <a:r>
              <a:rPr kumimoji="0" lang="en-US" altLang="zh-CN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sym typeface="Symbol"/>
              </a:rPr>
              <a:t> may allow deployment in production or beta testing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宋体" panose="02010600030101010101" pitchFamily="2" charset="-122"/>
              <a:sym typeface="Symbol"/>
            </a:endParaRPr>
          </a:p>
        </p:txBody>
      </p:sp>
      <p:sp>
        <p:nvSpPr>
          <p:cNvPr id="8" name="文本框 3">
            <a:extLst>
              <a:ext uri="{FF2B5EF4-FFF2-40B4-BE49-F238E27FC236}">
                <a16:creationId xmlns:a16="http://schemas.microsoft.com/office/drawing/2014/main" xmlns="" id="{12F05BCA-60DA-4E1F-B1B5-69263026320C}"/>
              </a:ext>
            </a:extLst>
          </p:cNvPr>
          <p:cNvSpPr txBox="1"/>
          <p:nvPr/>
        </p:nvSpPr>
        <p:spPr>
          <a:xfrm>
            <a:off x="189875" y="6047073"/>
            <a:ext cx="5556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altLang="zh-CN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Symbol"/>
              </a:rPr>
              <a:t>† </a:t>
            </a:r>
            <a:r>
              <a:rPr lang="en-US" altLang="en-US" sz="2400" dirty="0" err="1"/>
              <a:t>IFRit</a:t>
            </a:r>
            <a:r>
              <a:rPr lang="en-US" altLang="en-US" sz="2400" dirty="0"/>
              <a:t>: </a:t>
            </a:r>
            <a:r>
              <a:rPr lang="en-US" altLang="zh-CN" sz="2400" dirty="0"/>
              <a:t>Effinger-Dean</a:t>
            </a:r>
            <a:r>
              <a:rPr lang="en-US" altLang="en-US" sz="2400" dirty="0"/>
              <a:t>, et al,  OOPSLA 2012</a:t>
            </a:r>
            <a:endParaRPr kumimoji="0" lang="en-US" altLang="zh-CN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7462804"/>
      </p:ext>
    </p:extLst>
  </p:cSld>
  <p:clrMapOvr>
    <a:masterClrMapping/>
  </p:clrMapOvr>
  <p:transition advTm="8109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2A69CD6-F287-4044-8D00-F0261F271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UCLA Concurrent Systems Laboratory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9D3BA02-7B8F-49C5-8FEF-CA472AD5C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5381-DFB8-4254-8A1A-C6DFF1212756}" type="slidenum">
              <a:rPr lang="en-US" altLang="en-US" smtClean="0"/>
              <a:pPr/>
              <a:t>25</a:t>
            </a:fld>
            <a:endParaRPr lang="en-US" alt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xmlns="" id="{637941FC-A577-47FA-8FBB-FF00BD8AAD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55922" y="3112294"/>
            <a:ext cx="8480156" cy="633412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/>
              <a:t>Thank you! </a:t>
            </a:r>
            <a:r>
              <a:rPr lang="en-US" altLang="en-US"/>
              <a:t>Questions?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03609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9"/>
    </mc:Choice>
    <mc:Fallback xmlns="">
      <p:transition spd="slow" advTm="859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">
            <a:extLst>
              <a:ext uri="{FF2B5EF4-FFF2-40B4-BE49-F238E27FC236}">
                <a16:creationId xmlns:a16="http://schemas.microsoft.com/office/drawing/2014/main" xmlns="" id="{CA53AB6D-C116-48E6-A4BF-503ED78CB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-1587"/>
            <a:ext cx="8480156" cy="633412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/>
              <a:t>Reducing Memory Overhead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36A7C19-0FDB-427A-9167-0FD77BA14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UCLA Concurrent Systems Laboratory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BF0006A-ADC9-440B-8103-9DFBF469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5381-DFB8-4254-8A1A-C6DFF1212756}" type="slidenum">
              <a:rPr lang="en-US" altLang="en-US" smtClean="0"/>
              <a:pPr/>
              <a:t>26</a:t>
            </a:fld>
            <a:endParaRPr lang="en-US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795780" y="403228"/>
            <a:ext cx="1060044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prstClr val="black"/>
                </a:solidFill>
              </a:rPr>
              <a:t>Each object in a separate page </a:t>
            </a: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 </a:t>
            </a:r>
            <a:r>
              <a:rPr lang="en-US" altLang="zh-CN" sz="2800" dirty="0">
                <a:solidFill>
                  <a:prstClr val="black"/>
                </a:solidFill>
              </a:rPr>
              <a:t>Prohibitive memory overhead</a:t>
            </a:r>
          </a:p>
          <a:p>
            <a:endParaRPr lang="en-US" altLang="zh-CN" sz="2800" dirty="0">
              <a:solidFill>
                <a:prstClr val="black"/>
              </a:solidFill>
            </a:endParaRPr>
          </a:p>
          <a:p>
            <a:endParaRPr lang="en-US" altLang="zh-CN" sz="2800" dirty="0">
              <a:solidFill>
                <a:prstClr val="black"/>
              </a:solidFill>
            </a:endParaRPr>
          </a:p>
          <a:p>
            <a:endParaRPr lang="en-US" altLang="zh-CN" sz="2800" dirty="0">
              <a:solidFill>
                <a:prstClr val="black"/>
              </a:solidFill>
            </a:endParaRPr>
          </a:p>
          <a:p>
            <a:endParaRPr lang="en-US" altLang="zh-CN" sz="2800" dirty="0">
              <a:solidFill>
                <a:prstClr val="black"/>
              </a:solidFill>
            </a:endParaRPr>
          </a:p>
          <a:p>
            <a:endParaRPr lang="en-US" altLang="zh-CN" sz="2800" dirty="0">
              <a:solidFill>
                <a:prstClr val="black"/>
              </a:solidFill>
            </a:endParaRPr>
          </a:p>
          <a:p>
            <a:r>
              <a:rPr lang="en-US" altLang="zh-CN" sz="2800" dirty="0">
                <a:solidFill>
                  <a:prstClr val="black"/>
                </a:solidFill>
              </a:rPr>
              <a:t>Solution: map multiple virtual pages to a single physical page</a:t>
            </a:r>
            <a:r>
              <a:rPr lang="en-US" altLang="zh-CN" sz="28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†</a:t>
            </a:r>
            <a:endParaRPr lang="en-US" altLang="zh-CN" sz="2800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prstClr val="black"/>
                </a:solidFill>
              </a:rPr>
              <a:t>Physical memory size reduced </a:t>
            </a: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 </a:t>
            </a:r>
            <a:r>
              <a:rPr lang="en-US" altLang="zh-CN" sz="2800" dirty="0">
                <a:solidFill>
                  <a:prstClr val="black"/>
                </a:solidFill>
              </a:rPr>
              <a:t>better cache performance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prstClr val="black"/>
                </a:solidFill>
              </a:rPr>
              <a:t>Requires kernel modifications to scale, </a:t>
            </a:r>
            <a:r>
              <a:rPr lang="en-US" altLang="zh-CN" sz="2800" dirty="0" err="1">
                <a:solidFill>
                  <a:prstClr val="black"/>
                </a:solidFill>
              </a:rPr>
              <a:t>PUSh</a:t>
            </a:r>
            <a:r>
              <a:rPr lang="en-US" altLang="zh-CN" sz="2800" dirty="0">
                <a:solidFill>
                  <a:prstClr val="black"/>
                </a:solidFill>
              </a:rPr>
              <a:t> as published &lt; 10,000 objects.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prstClr val="black"/>
                </a:solidFill>
              </a:rPr>
              <a:t>With the minor kernel enhancement ( ~200LOC):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</a:rPr>
              <a:t>memory overhead: 444% </a:t>
            </a: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</a:t>
            </a:r>
            <a:r>
              <a:rPr lang="en-US" altLang="zh-CN" sz="2800" dirty="0">
                <a:solidFill>
                  <a:prstClr val="black"/>
                </a:solidFill>
              </a:rPr>
              <a:t> &lt; 10%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</a:rPr>
              <a:t>Eliminate the coarse granularity memory system lock </a:t>
            </a: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</a:t>
            </a:r>
            <a:r>
              <a:rPr lang="en-US" altLang="zh-CN" sz="2800" dirty="0">
                <a:solidFill>
                  <a:prstClr val="black"/>
                </a:solidFill>
              </a:rPr>
              <a:t/>
            </a:r>
            <a:br>
              <a:rPr lang="en-US" altLang="zh-CN" sz="2800" dirty="0">
                <a:solidFill>
                  <a:prstClr val="black"/>
                </a:solidFill>
              </a:rPr>
            </a:br>
            <a:r>
              <a:rPr lang="en-US" altLang="zh-CN" sz="2800" dirty="0">
                <a:solidFill>
                  <a:prstClr val="black"/>
                </a:solidFill>
              </a:rPr>
              <a:t>Performance overhead of </a:t>
            </a:r>
            <a:r>
              <a:rPr lang="en-US" altLang="zh-CN" sz="2800" dirty="0" err="1">
                <a:solidFill>
                  <a:prstClr val="black"/>
                </a:solidFill>
              </a:rPr>
              <a:t>streamcluster</a:t>
            </a:r>
            <a:r>
              <a:rPr lang="en-US" altLang="zh-CN" sz="2800" dirty="0">
                <a:solidFill>
                  <a:prstClr val="black"/>
                </a:solidFill>
              </a:rPr>
              <a:t>: 99% </a:t>
            </a: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 </a:t>
            </a:r>
            <a:r>
              <a:rPr lang="en-US" altLang="zh-CN" sz="2800" dirty="0">
                <a:solidFill>
                  <a:prstClr val="black"/>
                </a:solidFill>
              </a:rPr>
              <a:t>18%. </a:t>
            </a:r>
          </a:p>
        </p:txBody>
      </p:sp>
      <p:sp>
        <p:nvSpPr>
          <p:cNvPr id="8" name="文本框 3">
            <a:extLst>
              <a:ext uri="{FF2B5EF4-FFF2-40B4-BE49-F238E27FC236}">
                <a16:creationId xmlns:a16="http://schemas.microsoft.com/office/drawing/2014/main" xmlns="" id="{369B79E2-A60E-49E3-A19A-D773F907A539}"/>
              </a:ext>
            </a:extLst>
          </p:cNvPr>
          <p:cNvSpPr txBox="1"/>
          <p:nvPr/>
        </p:nvSpPr>
        <p:spPr>
          <a:xfrm>
            <a:off x="389671" y="6277259"/>
            <a:ext cx="55561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altLang="zh-CN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Symbol"/>
              </a:rPr>
              <a:t>† </a:t>
            </a:r>
            <a:r>
              <a:rPr lang="en-US" altLang="zh-CN" sz="2000" dirty="0" err="1"/>
              <a:t>Dhurjati</a:t>
            </a:r>
            <a:r>
              <a:rPr lang="en-US" altLang="zh-CN" sz="2000" dirty="0"/>
              <a:t> &amp; </a:t>
            </a:r>
            <a:r>
              <a:rPr lang="en-US" altLang="zh-CN" sz="2000" dirty="0" err="1"/>
              <a:t>Adve</a:t>
            </a:r>
            <a:r>
              <a:rPr lang="en-US" altLang="en-US" sz="2000" dirty="0"/>
              <a:t>, DSN 2006</a:t>
            </a:r>
            <a:endParaRPr kumimoji="0" lang="en-US" altLang="zh-CN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6365A74C-49C1-4576-9310-D63A3E86E426}"/>
              </a:ext>
            </a:extLst>
          </p:cNvPr>
          <p:cNvGrpSpPr/>
          <p:nvPr/>
        </p:nvGrpSpPr>
        <p:grpSpPr>
          <a:xfrm>
            <a:off x="2101177" y="1094442"/>
            <a:ext cx="7989647" cy="1839555"/>
            <a:chOff x="1861175" y="1116213"/>
            <a:chExt cx="7989647" cy="1839555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xmlns="" id="{88A83653-EE82-4958-8FC3-3A20392141C8}"/>
                </a:ext>
              </a:extLst>
            </p:cNvPr>
            <p:cNvGrpSpPr/>
            <p:nvPr/>
          </p:nvGrpSpPr>
          <p:grpSpPr>
            <a:xfrm>
              <a:off x="1861175" y="1116213"/>
              <a:ext cx="7933700" cy="1839555"/>
              <a:chOff x="946150" y="704849"/>
              <a:chExt cx="7933700" cy="1839555"/>
            </a:xfrm>
          </p:grpSpPr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xmlns="" id="{54D2D95D-DB0F-4190-9732-818A18F349A8}"/>
                  </a:ext>
                </a:extLst>
              </p:cNvPr>
              <p:cNvGrpSpPr/>
              <p:nvPr/>
            </p:nvGrpSpPr>
            <p:grpSpPr>
              <a:xfrm>
                <a:off x="946150" y="704849"/>
                <a:ext cx="3276600" cy="365125"/>
                <a:chOff x="685800" y="704850"/>
                <a:chExt cx="3276600" cy="1085850"/>
              </a:xfrm>
            </p:grpSpPr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xmlns="" id="{0843A82F-CD27-4537-8FB2-A1978C86C6A8}"/>
                    </a:ext>
                  </a:extLst>
                </p:cNvPr>
                <p:cNvSpPr/>
                <p:nvPr/>
              </p:nvSpPr>
              <p:spPr>
                <a:xfrm>
                  <a:off x="685800" y="704850"/>
                  <a:ext cx="3276600" cy="1085850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5" name="Rectangle 24">
                  <a:extLst>
                    <a:ext uri="{FF2B5EF4-FFF2-40B4-BE49-F238E27FC236}">
                      <a16:creationId xmlns:a16="http://schemas.microsoft.com/office/drawing/2014/main" xmlns="" id="{5E89C3B6-330C-4EB4-97D8-7890C02DF0F6}"/>
                    </a:ext>
                  </a:extLst>
                </p:cNvPr>
                <p:cNvSpPr/>
                <p:nvPr/>
              </p:nvSpPr>
              <p:spPr>
                <a:xfrm>
                  <a:off x="685800" y="704850"/>
                  <a:ext cx="1276350" cy="1085850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sz="2400" dirty="0"/>
                    <a:t>Object A</a:t>
                  </a:r>
                  <a:endParaRPr lang="zh-CN" altLang="en-US" sz="2400" dirty="0"/>
                </a:p>
              </p:txBody>
            </p: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xmlns="" id="{8446BB9D-01F7-4395-9D64-2C47F60471D4}"/>
                  </a:ext>
                </a:extLst>
              </p:cNvPr>
              <p:cNvGrpSpPr/>
              <p:nvPr/>
            </p:nvGrpSpPr>
            <p:grpSpPr>
              <a:xfrm>
                <a:off x="5086350" y="704850"/>
                <a:ext cx="3276600" cy="365125"/>
                <a:chOff x="5086350" y="704850"/>
                <a:chExt cx="3276600" cy="1085850"/>
              </a:xfrm>
            </p:grpSpPr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xmlns="" id="{3835BA3B-A7D7-4806-8C20-CF4299A7C2CB}"/>
                    </a:ext>
                  </a:extLst>
                </p:cNvPr>
                <p:cNvSpPr/>
                <p:nvPr/>
              </p:nvSpPr>
              <p:spPr>
                <a:xfrm>
                  <a:off x="5086350" y="704850"/>
                  <a:ext cx="3276600" cy="1085850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xmlns="" id="{FE76A382-CEAF-440E-9243-6391BAF7878F}"/>
                    </a:ext>
                  </a:extLst>
                </p:cNvPr>
                <p:cNvSpPr/>
                <p:nvPr/>
              </p:nvSpPr>
              <p:spPr>
                <a:xfrm>
                  <a:off x="6362700" y="704850"/>
                  <a:ext cx="1276350" cy="1085850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sz="2400" dirty="0"/>
                    <a:t>Object B</a:t>
                  </a:r>
                  <a:endParaRPr lang="zh-CN" altLang="en-US" sz="2400" dirty="0"/>
                </a:p>
              </p:txBody>
            </p: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xmlns="" id="{AAD44D77-7EBE-4344-94F6-6508A21A97BA}"/>
                  </a:ext>
                </a:extLst>
              </p:cNvPr>
              <p:cNvGrpSpPr/>
              <p:nvPr/>
            </p:nvGrpSpPr>
            <p:grpSpPr>
              <a:xfrm>
                <a:off x="3429000" y="2146299"/>
                <a:ext cx="3276600" cy="365125"/>
                <a:chOff x="5086350" y="704850"/>
                <a:chExt cx="3276600" cy="1085850"/>
              </a:xfrm>
            </p:grpSpPr>
            <p:grpSp>
              <p:nvGrpSpPr>
                <p:cNvPr id="18" name="Group 17">
                  <a:extLst>
                    <a:ext uri="{FF2B5EF4-FFF2-40B4-BE49-F238E27FC236}">
                      <a16:creationId xmlns:a16="http://schemas.microsoft.com/office/drawing/2014/main" xmlns="" id="{99171E7D-E9E1-4C5C-8403-5575392540F6}"/>
                    </a:ext>
                  </a:extLst>
                </p:cNvPr>
                <p:cNvGrpSpPr/>
                <p:nvPr/>
              </p:nvGrpSpPr>
              <p:grpSpPr>
                <a:xfrm>
                  <a:off x="5086350" y="704850"/>
                  <a:ext cx="3276600" cy="1085850"/>
                  <a:chOff x="685800" y="704850"/>
                  <a:chExt cx="3276600" cy="1085850"/>
                </a:xfrm>
              </p:grpSpPr>
              <p:sp>
                <p:nvSpPr>
                  <p:cNvPr id="20" name="Rectangle 19">
                    <a:extLst>
                      <a:ext uri="{FF2B5EF4-FFF2-40B4-BE49-F238E27FC236}">
                        <a16:creationId xmlns:a16="http://schemas.microsoft.com/office/drawing/2014/main" xmlns="" id="{44512015-A0E2-4349-B236-736AA57122AD}"/>
                      </a:ext>
                    </a:extLst>
                  </p:cNvPr>
                  <p:cNvSpPr/>
                  <p:nvPr/>
                </p:nvSpPr>
                <p:spPr>
                  <a:xfrm>
                    <a:off x="685800" y="704850"/>
                    <a:ext cx="3276600" cy="1085850"/>
                  </a:xfrm>
                  <a:prstGeom prst="rect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21" name="Rectangle 20">
                    <a:extLst>
                      <a:ext uri="{FF2B5EF4-FFF2-40B4-BE49-F238E27FC236}">
                        <a16:creationId xmlns:a16="http://schemas.microsoft.com/office/drawing/2014/main" xmlns="" id="{73903261-46A2-49FD-8984-1BEAA3F29E51}"/>
                      </a:ext>
                    </a:extLst>
                  </p:cNvPr>
                  <p:cNvSpPr/>
                  <p:nvPr/>
                </p:nvSpPr>
                <p:spPr>
                  <a:xfrm>
                    <a:off x="685800" y="704850"/>
                    <a:ext cx="1276350" cy="1085850"/>
                  </a:xfrm>
                  <a:prstGeom prst="rect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CN" sz="2400" dirty="0"/>
                      <a:t>Object A</a:t>
                    </a:r>
                    <a:endParaRPr lang="zh-CN" altLang="en-US" sz="2400" dirty="0"/>
                  </a:p>
                </p:txBody>
              </p:sp>
            </p:grpSp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xmlns="" id="{0D9FE371-D2CC-415C-A673-891CD930808A}"/>
                    </a:ext>
                  </a:extLst>
                </p:cNvPr>
                <p:cNvSpPr/>
                <p:nvPr/>
              </p:nvSpPr>
              <p:spPr>
                <a:xfrm>
                  <a:off x="6362700" y="704850"/>
                  <a:ext cx="1276350" cy="1085850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sz="2400" dirty="0"/>
                    <a:t>Object B</a:t>
                  </a:r>
                  <a:endParaRPr lang="zh-CN" altLang="en-US" sz="2400" dirty="0"/>
                </a:p>
              </p:txBody>
            </p:sp>
          </p:grp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xmlns="" id="{7EEC87B9-BD9C-4792-B8A2-A85128CF49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5396" y="1220036"/>
                <a:ext cx="742950" cy="744539"/>
              </a:xfrm>
              <a:prstGeom prst="straightConnector1">
                <a:avLst/>
              </a:prstGeom>
              <a:ln w="38100">
                <a:tailEnd type="stealt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xmlns="" id="{7C9AF2B6-E8A0-4910-A89C-3E1248031D5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308687" y="1235867"/>
                <a:ext cx="1085850" cy="744539"/>
              </a:xfrm>
              <a:prstGeom prst="straightConnector1">
                <a:avLst/>
              </a:prstGeom>
              <a:ln w="38100">
                <a:tailEnd type="stealt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AF285021-46B5-4AC6-B38B-898C05217B5D}"/>
                  </a:ext>
                </a:extLst>
              </p:cNvPr>
              <p:cNvSpPr txBox="1"/>
              <p:nvPr/>
            </p:nvSpPr>
            <p:spPr>
              <a:xfrm>
                <a:off x="6765300" y="2082739"/>
                <a:ext cx="21145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/>
                  <a:t>Physical Page</a:t>
                </a:r>
                <a:endParaRPr lang="zh-CN" altLang="en-US" sz="2400" dirty="0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id="{10CD51D8-548E-4731-A920-7C040B33882C}"/>
                  </a:ext>
                </a:extLst>
              </p:cNvPr>
              <p:cNvSpPr txBox="1"/>
              <p:nvPr/>
            </p:nvSpPr>
            <p:spPr>
              <a:xfrm>
                <a:off x="1590024" y="1038312"/>
                <a:ext cx="227108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/>
                  <a:t>Virtual Page A</a:t>
                </a:r>
                <a:endParaRPr lang="zh-CN" altLang="en-US" sz="2400" dirty="0"/>
              </a:p>
            </p:txBody>
          </p:sp>
        </p:grp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92A9D6BC-4996-4EAF-9F5D-C93CE2AEED55}"/>
                </a:ext>
              </a:extLst>
            </p:cNvPr>
            <p:cNvSpPr txBox="1"/>
            <p:nvPr/>
          </p:nvSpPr>
          <p:spPr>
            <a:xfrm>
              <a:off x="7415866" y="1494691"/>
              <a:ext cx="24349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/>
                <a:t>Virtual Page B</a:t>
              </a:r>
              <a:endParaRPr lang="zh-CN" altLang="en-US" sz="2400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7351731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">
            <a:extLst>
              <a:ext uri="{FF2B5EF4-FFF2-40B4-BE49-F238E27FC236}">
                <a16:creationId xmlns:a16="http://schemas.microsoft.com/office/drawing/2014/main" xmlns="" id="{CA53AB6D-C116-48E6-A4BF-503ED78CB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-1587"/>
            <a:ext cx="8480156" cy="633412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/>
              <a:t>Sliced Array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36A7C19-0FDB-427A-9167-0FD77BA14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UCLA Concurrent Systems Laboratory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BF0006A-ADC9-440B-8103-9DFBF469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5381-DFB8-4254-8A1A-C6DFF1212756}" type="slidenum">
              <a:rPr lang="en-US" altLang="en-US" smtClean="0"/>
              <a:pPr/>
              <a:t>27</a:t>
            </a:fld>
            <a:endParaRPr lang="en-US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19EBC63-11CF-4CA2-B793-1A02DD489BF6}"/>
              </a:ext>
            </a:extLst>
          </p:cNvPr>
          <p:cNvSpPr txBox="1"/>
          <p:nvPr/>
        </p:nvSpPr>
        <p:spPr>
          <a:xfrm>
            <a:off x="1039906" y="860612"/>
            <a:ext cx="1011218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Different sharing policies for array elements</a:t>
            </a:r>
          </a:p>
          <a:p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	 </a:t>
            </a:r>
            <a:r>
              <a:rPr lang="en-US" altLang="zh-CN" sz="2800" dirty="0"/>
              <a:t>Each array element in a separate page</a:t>
            </a: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  </a:t>
            </a:r>
            <a:r>
              <a:rPr lang="en-US" altLang="zh-CN" sz="2800" dirty="0"/>
              <a:t>Prohibitive overhead. </a:t>
            </a:r>
          </a:p>
          <a:p>
            <a:endParaRPr lang="en-US" altLang="zh-CN" sz="2800" dirty="0"/>
          </a:p>
          <a:p>
            <a:r>
              <a:rPr lang="en-US" altLang="zh-CN" sz="2800" dirty="0"/>
              <a:t>Solution: Programmer annotates the #elements in each array slices</a:t>
            </a:r>
            <a:endParaRPr lang="zh-CN" altLang="en-US" sz="2800" dirty="0"/>
          </a:p>
        </p:txBody>
      </p:sp>
      <p:grpSp>
        <p:nvGrpSpPr>
          <p:cNvPr id="5121" name="Group 5120">
            <a:extLst>
              <a:ext uri="{FF2B5EF4-FFF2-40B4-BE49-F238E27FC236}">
                <a16:creationId xmlns:a16="http://schemas.microsoft.com/office/drawing/2014/main" xmlns="" id="{55785A38-9C0B-46E8-82EB-6D7D385F0E03}"/>
              </a:ext>
            </a:extLst>
          </p:cNvPr>
          <p:cNvGrpSpPr/>
          <p:nvPr/>
        </p:nvGrpSpPr>
        <p:grpSpPr>
          <a:xfrm>
            <a:off x="2702577" y="2848888"/>
            <a:ext cx="6786847" cy="2329122"/>
            <a:chOff x="2868141" y="3496588"/>
            <a:chExt cx="6706274" cy="2270410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xmlns="" id="{0DEAD0E0-8AB4-49D4-A266-996ECA7E9939}"/>
                </a:ext>
              </a:extLst>
            </p:cNvPr>
            <p:cNvGrpSpPr/>
            <p:nvPr/>
          </p:nvGrpSpPr>
          <p:grpSpPr>
            <a:xfrm>
              <a:off x="3209244" y="4473272"/>
              <a:ext cx="4651382" cy="461665"/>
              <a:chOff x="2054218" y="2098028"/>
              <a:chExt cx="4651382" cy="461665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xmlns="" id="{31F38B41-5597-4DE0-9592-7C88B4D70400}"/>
                  </a:ext>
                </a:extLst>
              </p:cNvPr>
              <p:cNvGrpSpPr/>
              <p:nvPr/>
            </p:nvGrpSpPr>
            <p:grpSpPr>
              <a:xfrm>
                <a:off x="3429000" y="2146299"/>
                <a:ext cx="3276600" cy="365125"/>
                <a:chOff x="5086350" y="704850"/>
                <a:chExt cx="3276600" cy="1085850"/>
              </a:xfrm>
            </p:grpSpPr>
            <p:grpSp>
              <p:nvGrpSpPr>
                <p:cNvPr id="19" name="Group 18">
                  <a:extLst>
                    <a:ext uri="{FF2B5EF4-FFF2-40B4-BE49-F238E27FC236}">
                      <a16:creationId xmlns:a16="http://schemas.microsoft.com/office/drawing/2014/main" xmlns="" id="{98A4F756-4998-4399-9825-DEE8BACDA4C5}"/>
                    </a:ext>
                  </a:extLst>
                </p:cNvPr>
                <p:cNvGrpSpPr/>
                <p:nvPr/>
              </p:nvGrpSpPr>
              <p:grpSpPr>
                <a:xfrm>
                  <a:off x="5086350" y="704850"/>
                  <a:ext cx="3276600" cy="1085850"/>
                  <a:chOff x="685800" y="704850"/>
                  <a:chExt cx="3276600" cy="1085850"/>
                </a:xfrm>
              </p:grpSpPr>
              <p:sp>
                <p:nvSpPr>
                  <p:cNvPr id="21" name="Rectangle 20">
                    <a:extLst>
                      <a:ext uri="{FF2B5EF4-FFF2-40B4-BE49-F238E27FC236}">
                        <a16:creationId xmlns:a16="http://schemas.microsoft.com/office/drawing/2014/main" xmlns="" id="{433ACF76-C4FD-46D7-84A4-53037219612F}"/>
                      </a:ext>
                    </a:extLst>
                  </p:cNvPr>
                  <p:cNvSpPr/>
                  <p:nvPr/>
                </p:nvSpPr>
                <p:spPr>
                  <a:xfrm>
                    <a:off x="685800" y="704850"/>
                    <a:ext cx="3276600" cy="1085850"/>
                  </a:xfrm>
                  <a:prstGeom prst="rect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22" name="Rectangle 21">
                    <a:extLst>
                      <a:ext uri="{FF2B5EF4-FFF2-40B4-BE49-F238E27FC236}">
                        <a16:creationId xmlns:a16="http://schemas.microsoft.com/office/drawing/2014/main" xmlns="" id="{15A1C727-9175-49B5-BF9B-2BD3FC4FBC00}"/>
                      </a:ext>
                    </a:extLst>
                  </p:cNvPr>
                  <p:cNvSpPr/>
                  <p:nvPr/>
                </p:nvSpPr>
                <p:spPr>
                  <a:xfrm>
                    <a:off x="685800" y="704850"/>
                    <a:ext cx="987869" cy="1085850"/>
                  </a:xfrm>
                  <a:prstGeom prst="rect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CN" sz="2400" dirty="0"/>
                      <a:t>Slice A</a:t>
                    </a:r>
                    <a:endParaRPr lang="zh-CN" altLang="en-US" sz="2400" dirty="0"/>
                  </a:p>
                </p:txBody>
              </p:sp>
            </p:grpSp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xmlns="" id="{8C21A80E-92A2-4081-9313-6E5C493A240D}"/>
                    </a:ext>
                  </a:extLst>
                </p:cNvPr>
                <p:cNvSpPr/>
                <p:nvPr/>
              </p:nvSpPr>
              <p:spPr>
                <a:xfrm>
                  <a:off x="6580409" y="704850"/>
                  <a:ext cx="1585455" cy="1085850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sz="2400" dirty="0"/>
                    <a:t>Slice B</a:t>
                  </a:r>
                  <a:endParaRPr lang="zh-CN" altLang="en-US" sz="2400" dirty="0"/>
                </a:p>
              </p:txBody>
            </p:sp>
          </p:grp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id="{CF1798A0-F2DC-4499-8749-00E64CDC8677}"/>
                  </a:ext>
                </a:extLst>
              </p:cNvPr>
              <p:cNvSpPr txBox="1"/>
              <p:nvPr/>
            </p:nvSpPr>
            <p:spPr>
              <a:xfrm>
                <a:off x="2054218" y="2098028"/>
                <a:ext cx="21145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/>
                  <a:t>Array A</a:t>
                </a:r>
                <a:endParaRPr lang="zh-CN" altLang="en-US" sz="2400" dirty="0"/>
              </a:p>
            </p:txBody>
          </p:sp>
        </p:grp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xmlns="" id="{EC7C3EC5-F017-44C0-8114-EB5F36476528}"/>
                </a:ext>
              </a:extLst>
            </p:cNvPr>
            <p:cNvCxnSpPr>
              <a:cxnSpLocks/>
            </p:cNvCxnSpPr>
            <p:nvPr/>
          </p:nvCxnSpPr>
          <p:spPr>
            <a:xfrm>
              <a:off x="6063572" y="4151086"/>
              <a:ext cx="0" cy="11901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D9D31A74-FC7B-4EA5-A502-C79CB8DF69F7}"/>
                </a:ext>
              </a:extLst>
            </p:cNvPr>
            <p:cNvSpPr txBox="1"/>
            <p:nvPr/>
          </p:nvSpPr>
          <p:spPr>
            <a:xfrm>
              <a:off x="4841875" y="5243778"/>
              <a:ext cx="250824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/>
                <a:t>Page boundary</a:t>
              </a:r>
              <a:endParaRPr lang="zh-CN" altLang="en-US" sz="2800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9ACA0919-1784-4C63-BA66-283CC012F94D}"/>
                </a:ext>
              </a:extLst>
            </p:cNvPr>
            <p:cNvSpPr txBox="1"/>
            <p:nvPr/>
          </p:nvSpPr>
          <p:spPr>
            <a:xfrm>
              <a:off x="2868141" y="3496588"/>
              <a:ext cx="670627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/>
                <a:t>A = </a:t>
              </a:r>
              <a:r>
                <a:rPr lang="en-US" altLang="zh-CN" sz="2800" dirty="0" err="1"/>
                <a:t>PUSh_slice_array_create</a:t>
              </a:r>
              <a:r>
                <a:rPr lang="en-US" altLang="zh-CN" sz="2800" dirty="0"/>
                <a:t>(2, 4, </a:t>
              </a:r>
              <a:r>
                <a:rPr lang="en-US" altLang="zh-CN" sz="2800" dirty="0" err="1"/>
                <a:t>sizeof</a:t>
              </a:r>
              <a:r>
                <a:rPr lang="en-US" altLang="zh-CN" sz="2800" dirty="0"/>
                <a:t>(int));</a:t>
              </a:r>
              <a:endParaRPr lang="zh-CN" altLang="en-US" sz="2800" dirty="0"/>
            </a:p>
          </p:txBody>
        </p:sp>
        <p:sp>
          <p:nvSpPr>
            <p:cNvPr id="5120" name="TextBox 5119">
              <a:extLst>
                <a:ext uri="{FF2B5EF4-FFF2-40B4-BE49-F238E27FC236}">
                  <a16:creationId xmlns:a16="http://schemas.microsoft.com/office/drawing/2014/main" xmlns="" id="{90D373FD-6EBE-4D80-85C8-2D936D7F3A59}"/>
                </a:ext>
              </a:extLst>
            </p:cNvPr>
            <p:cNvSpPr txBox="1"/>
            <p:nvPr/>
          </p:nvSpPr>
          <p:spPr>
            <a:xfrm>
              <a:off x="4191680" y="4047531"/>
              <a:ext cx="181677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/>
                <a:t>2 elements</a:t>
              </a:r>
              <a:endParaRPr lang="zh-CN" altLang="en-US" sz="2800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xmlns="" id="{0B2024F9-D137-4A38-B83F-95A74051EE5A}"/>
                </a:ext>
              </a:extLst>
            </p:cNvPr>
            <p:cNvSpPr txBox="1"/>
            <p:nvPr/>
          </p:nvSpPr>
          <p:spPr>
            <a:xfrm>
              <a:off x="6209626" y="4041292"/>
              <a:ext cx="181677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/>
                <a:t>4 elements</a:t>
              </a:r>
              <a:endParaRPr lang="zh-CN" altLang="en-US" sz="2800" dirty="0"/>
            </a:p>
          </p:txBody>
        </p:sp>
      </p:grpSp>
      <p:sp>
        <p:nvSpPr>
          <p:cNvPr id="5122" name="TextBox 5121">
            <a:extLst>
              <a:ext uri="{FF2B5EF4-FFF2-40B4-BE49-F238E27FC236}">
                <a16:creationId xmlns:a16="http://schemas.microsoft.com/office/drawing/2014/main" xmlns="" id="{2AC3342F-E098-4A6E-845C-9BB514E4A7B4}"/>
              </a:ext>
            </a:extLst>
          </p:cNvPr>
          <p:cNvSpPr txBox="1"/>
          <p:nvPr/>
        </p:nvSpPr>
        <p:spPr>
          <a:xfrm>
            <a:off x="3018514" y="5258692"/>
            <a:ext cx="6154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Reduce 4TB memory overhead for FFT</a:t>
            </a:r>
            <a:endParaRPr lang="zh-CN" alt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1105316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">
            <a:extLst>
              <a:ext uri="{FF2B5EF4-FFF2-40B4-BE49-F238E27FC236}">
                <a16:creationId xmlns:a16="http://schemas.microsoft.com/office/drawing/2014/main" xmlns="" id="{CA53AB6D-C116-48E6-A4BF-503ED78CB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-1587"/>
            <a:ext cx="8480156" cy="633412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/>
              <a:t>Annotation Overhead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36A7C19-0FDB-427A-9167-0FD77BA14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UCLA Concurrent Systems Laboratory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BF0006A-ADC9-440B-8103-9DFBF469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5381-DFB8-4254-8A1A-C6DFF1212756}" type="slidenum">
              <a:rPr lang="en-US" altLang="en-US" smtClean="0"/>
              <a:pPr/>
              <a:t>28</a:t>
            </a:fld>
            <a:endParaRPr lang="en-US" altLang="en-US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A0B88184-04B8-4162-A689-F848969FE1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324967"/>
              </p:ext>
            </p:extLst>
          </p:nvPr>
        </p:nvGraphicFramePr>
        <p:xfrm>
          <a:off x="609600" y="631825"/>
          <a:ext cx="10972800" cy="5724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1705">
                  <a:extLst>
                    <a:ext uri="{9D8B030D-6E8A-4147-A177-3AD203B41FA5}">
                      <a16:colId xmlns:a16="http://schemas.microsoft.com/office/drawing/2014/main" xmlns="" val="3533475830"/>
                    </a:ext>
                  </a:extLst>
                </a:gridCol>
                <a:gridCol w="1445895">
                  <a:extLst>
                    <a:ext uri="{9D8B030D-6E8A-4147-A177-3AD203B41FA5}">
                      <a16:colId xmlns:a16="http://schemas.microsoft.com/office/drawing/2014/main" xmlns="" val="191594793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141829428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175014437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363069455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4236724992"/>
                    </a:ext>
                  </a:extLst>
                </a:gridCol>
              </a:tblGrid>
              <a:tr h="52041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/>
                        <a:t>Benchmark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/>
                        <a:t>LOC</a:t>
                      </a:r>
                      <a:endParaRPr lang="zh-CN" altLang="en-US" sz="2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2800" dirty="0"/>
                        <a:t>Annotations</a:t>
                      </a:r>
                      <a:endParaRPr lang="zh-CN" alt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2800" dirty="0"/>
                        <a:t>Changes</a:t>
                      </a:r>
                      <a:endParaRPr lang="zh-CN" alt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13765511"/>
                  </a:ext>
                </a:extLst>
              </a:tr>
              <a:tr h="520411">
                <a:tc>
                  <a:txBody>
                    <a:bodyPr/>
                    <a:lstStyle/>
                    <a:p>
                      <a:r>
                        <a:rPr lang="en-US" altLang="zh-CN" sz="2400" dirty="0" err="1"/>
                        <a:t>ctrace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859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13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1.5%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7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0.8%</a:t>
                      </a:r>
                      <a:endParaRPr lang="zh-CN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12347180"/>
                  </a:ext>
                </a:extLst>
              </a:tr>
              <a:tr h="520411">
                <a:tc>
                  <a:txBody>
                    <a:bodyPr/>
                    <a:lstStyle/>
                    <a:p>
                      <a:r>
                        <a:rPr lang="en-US" altLang="zh-CN" sz="2400" dirty="0" err="1"/>
                        <a:t>pfscan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753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19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2.5%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8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0.0%</a:t>
                      </a:r>
                      <a:endParaRPr lang="zh-CN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50937736"/>
                  </a:ext>
                </a:extLst>
              </a:tr>
              <a:tr h="520411">
                <a:tc>
                  <a:txBody>
                    <a:bodyPr/>
                    <a:lstStyle/>
                    <a:p>
                      <a:r>
                        <a:rPr lang="en-US" altLang="zh-CN" sz="2400" dirty="0"/>
                        <a:t>pbzip2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7410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31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0.4%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0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0.0%</a:t>
                      </a:r>
                      <a:endParaRPr lang="zh-CN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96178641"/>
                  </a:ext>
                </a:extLst>
              </a:tr>
              <a:tr h="520411">
                <a:tc>
                  <a:txBody>
                    <a:bodyPr/>
                    <a:lstStyle/>
                    <a:p>
                      <a:r>
                        <a:rPr lang="en-US" altLang="zh-CN" sz="2400" dirty="0" err="1"/>
                        <a:t>fft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723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33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4.6%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0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0.0%</a:t>
                      </a:r>
                      <a:endParaRPr lang="zh-CN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369802"/>
                  </a:ext>
                </a:extLst>
              </a:tr>
              <a:tr h="520411">
                <a:tc>
                  <a:txBody>
                    <a:bodyPr/>
                    <a:lstStyle/>
                    <a:p>
                      <a:r>
                        <a:rPr lang="en-US" altLang="zh-CN" sz="2400" dirty="0" err="1"/>
                        <a:t>streamcluster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1097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159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14.5%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0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0.0%</a:t>
                      </a:r>
                      <a:endParaRPr lang="zh-CN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14724039"/>
                  </a:ext>
                </a:extLst>
              </a:tr>
              <a:tr h="520411">
                <a:tc>
                  <a:txBody>
                    <a:bodyPr/>
                    <a:lstStyle/>
                    <a:p>
                      <a:r>
                        <a:rPr lang="en-US" altLang="zh-CN" sz="2400" dirty="0" err="1"/>
                        <a:t>blackscholes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294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18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6.1%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0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0.0%</a:t>
                      </a:r>
                      <a:endParaRPr lang="zh-CN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27828451"/>
                  </a:ext>
                </a:extLst>
              </a:tr>
              <a:tr h="520411">
                <a:tc>
                  <a:txBody>
                    <a:bodyPr/>
                    <a:lstStyle/>
                    <a:p>
                      <a:r>
                        <a:rPr lang="en-US" altLang="zh-CN" sz="2400" dirty="0"/>
                        <a:t>swaptions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1099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14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1.3%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0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0.0%</a:t>
                      </a:r>
                      <a:endParaRPr lang="zh-CN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66747436"/>
                  </a:ext>
                </a:extLst>
              </a:tr>
              <a:tr h="520411">
                <a:tc>
                  <a:txBody>
                    <a:bodyPr/>
                    <a:lstStyle/>
                    <a:p>
                      <a:r>
                        <a:rPr lang="en-US" altLang="zh-CN" sz="2400" dirty="0"/>
                        <a:t>ferret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9663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80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0.8%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9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0.1%</a:t>
                      </a:r>
                      <a:endParaRPr lang="zh-CN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8682366"/>
                  </a:ext>
                </a:extLst>
              </a:tr>
              <a:tr h="520411">
                <a:tc>
                  <a:txBody>
                    <a:bodyPr/>
                    <a:lstStyle/>
                    <a:p>
                      <a:r>
                        <a:rPr lang="en-US" altLang="zh-CN" sz="2400" dirty="0" err="1"/>
                        <a:t>nullhttpd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1348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3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0.2%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0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0.0%</a:t>
                      </a:r>
                      <a:endParaRPr lang="zh-CN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10625900"/>
                  </a:ext>
                </a:extLst>
              </a:tr>
              <a:tr h="520411">
                <a:tc>
                  <a:txBody>
                    <a:bodyPr/>
                    <a:lstStyle/>
                    <a:p>
                      <a:r>
                        <a:rPr lang="en-US" altLang="zh-CN" sz="2400" dirty="0"/>
                        <a:t>Memcached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3552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43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1.2%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3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2400" dirty="0"/>
                        <a:t>0.1%</a:t>
                      </a:r>
                      <a:endParaRPr lang="zh-CN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1327473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218976185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">
            <a:extLst>
              <a:ext uri="{FF2B5EF4-FFF2-40B4-BE49-F238E27FC236}">
                <a16:creationId xmlns:a16="http://schemas.microsoft.com/office/drawing/2014/main" xmlns="" id="{CA53AB6D-C116-48E6-A4BF-503ED78CB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-1587"/>
            <a:ext cx="8480156" cy="633412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err="1"/>
              <a:t>SharC</a:t>
            </a:r>
            <a:r>
              <a:rPr lang="en-US" altLang="zh-CN" b="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†</a:t>
            </a:r>
            <a:r>
              <a:rPr lang="en-US" altLang="en-US" dirty="0"/>
              <a:t>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36A7C19-0FDB-427A-9167-0FD77BA14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UCLA Concurrent Systems Laboratory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BF0006A-ADC9-440B-8103-9DFBF469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5381-DFB8-4254-8A1A-C6DFF1212756}" type="slidenum">
              <a:rPr lang="en-US" altLang="en-US" smtClean="0"/>
              <a:pPr/>
              <a:t>29</a:t>
            </a:fld>
            <a:endParaRPr lang="en-US" altLang="en-US" dirty="0"/>
          </a:p>
        </p:txBody>
      </p:sp>
      <p:sp>
        <p:nvSpPr>
          <p:cNvPr id="9" name="文本框 3">
            <a:extLst>
              <a:ext uri="{FF2B5EF4-FFF2-40B4-BE49-F238E27FC236}">
                <a16:creationId xmlns:a16="http://schemas.microsoft.com/office/drawing/2014/main" xmlns="" id="{64655178-30AD-4AA3-BCE6-BE7490FE6E28}"/>
              </a:ext>
            </a:extLst>
          </p:cNvPr>
          <p:cNvSpPr txBox="1"/>
          <p:nvPr/>
        </p:nvSpPr>
        <p:spPr>
          <a:xfrm>
            <a:off x="240042" y="5705813"/>
            <a:ext cx="55561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altLang="zh-CN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Symbol"/>
              </a:rPr>
              <a:t>† </a:t>
            </a:r>
            <a:r>
              <a:rPr lang="en-US" altLang="zh-CN" sz="2000" dirty="0" err="1"/>
              <a:t>SharC</a:t>
            </a:r>
            <a:r>
              <a:rPr lang="en-US" altLang="zh-CN" sz="2000" dirty="0"/>
              <a:t>: Anderson, et al, PLDI 2008</a:t>
            </a:r>
            <a:endParaRPr lang="en-US" altLang="zh-CN" sz="2000" i="1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  <a:p>
            <a:pPr>
              <a:defRPr/>
            </a:pPr>
            <a:r>
              <a:rPr lang="en-US" altLang="zh-CN" sz="20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††</a:t>
            </a:r>
            <a:r>
              <a:rPr lang="en-US" altLang="zh-CN" sz="2000" dirty="0"/>
              <a:t>Shoal: Anderson, et al, PLDI 2009</a:t>
            </a:r>
          </a:p>
          <a:p>
            <a:pPr lvl="0">
              <a:defRPr/>
            </a:pPr>
            <a:endParaRPr lang="en-US" altLang="zh-CN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F9DA9EC-B11C-47FA-B1DA-C8B0CC02DF96}"/>
              </a:ext>
            </a:extLst>
          </p:cNvPr>
          <p:cNvSpPr txBox="1"/>
          <p:nvPr/>
        </p:nvSpPr>
        <p:spPr>
          <a:xfrm>
            <a:off x="834443" y="1043004"/>
            <a:ext cx="1052311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800" dirty="0" err="1"/>
              <a:t>SharC</a:t>
            </a:r>
            <a:r>
              <a:rPr lang="en-US" altLang="zh-CN" sz="2800" dirty="0"/>
              <a:t>: type-based tool and relies on static analysis to enforce the private/read-only object. 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altLang="zh-CN" sz="2800" dirty="0"/>
              <a:t>the sharing policy of an object can only be changed when its reference count is 1.</a:t>
            </a:r>
            <a:br>
              <a:rPr lang="en-US" altLang="zh-CN" sz="2800" dirty="0"/>
            </a:b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 </a:t>
            </a:r>
            <a:r>
              <a:rPr lang="en-US" altLang="zh-CN" sz="2800" dirty="0"/>
              <a:t>Cannot use with data structure such as linked list</a:t>
            </a:r>
            <a:br>
              <a:rPr lang="en-US" altLang="zh-CN" sz="2800" dirty="0"/>
            </a:br>
            <a:r>
              <a:rPr lang="en-US" altLang="zh-CN" sz="2800" dirty="0"/>
              <a:t>	(Partially mitigated by the follow up work)</a:t>
            </a:r>
            <a:r>
              <a:rPr lang="en-US" altLang="zh-CN" sz="28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††</a:t>
            </a:r>
            <a:r>
              <a:rPr lang="en-US" altLang="zh-CN" sz="2800" dirty="0"/>
              <a:t/>
            </a:r>
            <a:br>
              <a:rPr lang="en-US" altLang="zh-CN" sz="2800" dirty="0"/>
            </a:br>
            <a:endParaRPr lang="en-US" altLang="zh-CN" sz="2800" dirty="0"/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altLang="zh-CN" sz="2800" dirty="0"/>
              <a:t>after the policy change, the pointer pointing to an object whose sharing policy is changed is set to NULL. </a:t>
            </a:r>
            <a:br>
              <a:rPr lang="en-US" altLang="zh-CN" sz="2800" dirty="0"/>
            </a:b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 </a:t>
            </a:r>
            <a:r>
              <a:rPr lang="en-US" altLang="zh-CN" sz="2800" dirty="0"/>
              <a:t>Require programmer to modify the semantic of the code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607100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xmlns="" id="{D721F561-035B-4708-9B88-158CFAD8C394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-26062" y="888462"/>
          <a:ext cx="12162078" cy="3904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0E4105D8-2C55-47C6-8B97-C99B1BB13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2404" y="-80902"/>
            <a:ext cx="8707193" cy="766702"/>
          </a:xfrm>
        </p:spPr>
        <p:txBody>
          <a:bodyPr/>
          <a:lstStyle/>
          <a:p>
            <a:r>
              <a:rPr lang="en-US" altLang="en-US" dirty="0"/>
              <a:t>Performance Overhead: PUSh vs. ThreadSanitizer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DCFC4D9-5B05-494A-9282-670D881B1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UCLA Concurrent Systems Laboratory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2B73667-303E-4CD3-8F7D-2B235A7AD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7A5381-DFB8-4254-8A1A-C6DFF1212756}" type="slidenum">
              <a:rPr kumimoji="0" lang="en-US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18483" y="449378"/>
            <a:ext cx="11755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ThreadSanitizer (TSan): commonly used, distributed with gcc, uses software instrumentation. 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758461" y="4718226"/>
            <a:ext cx="968912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What is PUSh’s "magic"?   A combination of: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Annotation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  <a:sym typeface="Symbol"/>
              </a:rPr>
              <a:t>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  <a:sym typeface="Symbol"/>
              </a:rPr>
              <a:t>specifies intended sharing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  <a:sym typeface="Symbol"/>
              </a:rPr>
              <a:t>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  <a:sym typeface="Symbol"/>
              </a:rPr>
              <a:t>accessibility constrains</a:t>
            </a:r>
            <a:r>
              <a:rPr kumimoji="0" lang="en-US" altLang="zh-CN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Symbol"/>
              </a:rPr>
              <a:t>†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  <a:sym typeface="Symbol"/>
            </a:endParaRP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  <a:sym typeface="Symbol"/>
              </a:rPr>
              <a:t>Hardware enforcement using page-level protection</a:t>
            </a:r>
            <a:r>
              <a:rPr kumimoji="0" lang="en-US" altLang="zh-CN" sz="26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Symbol"/>
              </a:rPr>
              <a:t>†</a:t>
            </a:r>
            <a:endParaRPr kumimoji="0" lang="en-US" altLang="zh-CN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  <a:sym typeface="Symbol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46129" y="5945814"/>
            <a:ext cx="5556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Symbol"/>
              </a:rPr>
              <a:t>† </a:t>
            </a:r>
            <a:r>
              <a:rPr kumimoji="0" lang="en-US" altLang="zh-CN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  <a:sym typeface="Symbol"/>
              </a:rPr>
              <a:t>there are directly-relevant prior works</a:t>
            </a:r>
            <a:endParaRPr kumimoji="0" lang="en-US" altLang="zh-CN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xmlns="" id="{2F182C78-BB71-40B9-A76F-347CDF5C3B2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-26062" y="888462"/>
          <a:ext cx="12191999" cy="3908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854E9739-7D99-473B-9514-54867554DF40}"/>
              </a:ext>
            </a:extLst>
          </p:cNvPr>
          <p:cNvGrpSpPr/>
          <p:nvPr/>
        </p:nvGrpSpPr>
        <p:grpSpPr>
          <a:xfrm>
            <a:off x="10955664" y="1290987"/>
            <a:ext cx="1081163" cy="763900"/>
            <a:chOff x="10112998" y="-33702"/>
            <a:chExt cx="1081163" cy="76390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xmlns="" id="{374FA1B5-6DDD-4E55-9D1F-1A9EA0A3641E}"/>
                </a:ext>
              </a:extLst>
            </p:cNvPr>
            <p:cNvGrpSpPr/>
            <p:nvPr/>
          </p:nvGrpSpPr>
          <p:grpSpPr>
            <a:xfrm>
              <a:off x="10112998" y="-33702"/>
              <a:ext cx="1063701" cy="400110"/>
              <a:chOff x="10130460" y="-33702"/>
              <a:chExt cx="1063701" cy="400110"/>
            </a:xfrm>
          </p:grpSpPr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xmlns="" id="{5C76826F-7103-4B85-B909-B5DD9845BF1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0130460" y="74913"/>
                <a:ext cx="182880" cy="18288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07FDC15F-C8AB-48BC-8A17-DBFAE25813BD}"/>
                  </a:ext>
                </a:extLst>
              </p:cNvPr>
              <p:cNvSpPr txBox="1"/>
              <p:nvPr/>
            </p:nvSpPr>
            <p:spPr>
              <a:xfrm>
                <a:off x="10313340" y="-33702"/>
                <a:ext cx="88082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宋体" panose="02010600030101010101" pitchFamily="2" charset="-122"/>
                    <a:cs typeface="+mn-cs"/>
                  </a:rPr>
                  <a:t>TSan</a:t>
                </a: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xmlns="" id="{52B54A32-01C4-4AC5-9042-AF106C4ACA09}"/>
                </a:ext>
              </a:extLst>
            </p:cNvPr>
            <p:cNvGrpSpPr/>
            <p:nvPr/>
          </p:nvGrpSpPr>
          <p:grpSpPr>
            <a:xfrm>
              <a:off x="10112998" y="330088"/>
              <a:ext cx="1081163" cy="400110"/>
              <a:chOff x="10112998" y="301513"/>
              <a:chExt cx="1081163" cy="400110"/>
            </a:xfrm>
          </p:grpSpPr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A9E54F47-CF44-433F-9F48-75D6B28965E6}"/>
                  </a:ext>
                </a:extLst>
              </p:cNvPr>
              <p:cNvSpPr txBox="1"/>
              <p:nvPr/>
            </p:nvSpPr>
            <p:spPr>
              <a:xfrm>
                <a:off x="10313340" y="301513"/>
                <a:ext cx="88082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宋体" panose="02010600030101010101" pitchFamily="2" charset="-122"/>
                    <a:cs typeface="+mn-cs"/>
                  </a:rPr>
                  <a:t>PUSh</a:t>
                </a: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CAB78D6B-ADEF-45B6-B656-FA36C7B836D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0112998" y="410128"/>
                <a:ext cx="182880" cy="182880"/>
              </a:xfrm>
              <a:prstGeom prst="rect">
                <a:avLst/>
              </a:prstGeom>
              <a:solidFill>
                <a:srgbClr val="C0504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2843078401"/>
      </p:ext>
    </p:extLst>
  </p:cSld>
  <p:clrMapOvr>
    <a:masterClrMapping/>
  </p:clrMapOvr>
  <p:transition spd="slow" advTm="2968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Graphic spid="11" grpId="0">
        <p:bldAsOne/>
      </p:bldGraphic>
      <p:bldGraphic spid="11" grpId="1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1" y="0"/>
            <a:ext cx="12192000" cy="1071710"/>
          </a:xfrm>
        </p:spPr>
        <p:txBody>
          <a:bodyPr>
            <a:normAutofit/>
          </a:bodyPr>
          <a:lstStyle/>
          <a:p>
            <a:pPr algn="ctr"/>
            <a:r>
              <a:rPr lang="en-US" altLang="zh-CN" sz="3200" b="1" dirty="0">
                <a:solidFill>
                  <a:sysClr val="windowText" lastClr="000000"/>
                </a:solidFill>
                <a:latin typeface="Calibri"/>
              </a:rPr>
              <a:t>Outline</a:t>
            </a:r>
            <a:endParaRPr lang="zh-CN" altLang="en-US" sz="3200" b="1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3A3403C6-CD4A-455F-BA07-326A68E05F8E}"/>
              </a:ext>
            </a:extLst>
          </p:cNvPr>
          <p:cNvSpPr txBox="1">
            <a:spLocks/>
          </p:cNvSpPr>
          <p:nvPr/>
        </p:nvSpPr>
        <p:spPr>
          <a:xfrm>
            <a:off x="2402050" y="1098550"/>
            <a:ext cx="8726666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400"/>
              </a:spcBef>
              <a:buFont typeface="Arial" charset="0"/>
              <a:buChar char="•"/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pPr>
              <a:spcBef>
                <a:spcPts val="2400"/>
              </a:spcBef>
              <a:buFont typeface="Arial" charset="0"/>
              <a:buChar char="•"/>
              <a:defRPr/>
            </a:pPr>
            <a:r>
              <a:rPr lang="en-US" sz="3200" dirty="0"/>
              <a:t>Background</a:t>
            </a:r>
          </a:p>
          <a:p>
            <a:pPr>
              <a:spcBef>
                <a:spcPts val="2400"/>
              </a:spcBef>
              <a:buFont typeface="Arial" charset="0"/>
              <a:buChar char="•"/>
              <a:defRPr/>
            </a:pPr>
            <a:r>
              <a:rPr lang="en-US" sz="3200" dirty="0" err="1">
                <a:solidFill>
                  <a:schemeClr val="bg1">
                    <a:lumMod val="65000"/>
                  </a:schemeClr>
                </a:solidFill>
              </a:rPr>
              <a:t>PUSh</a:t>
            </a: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 Design and Implementation</a:t>
            </a:r>
          </a:p>
          <a:p>
            <a:pPr>
              <a:spcBef>
                <a:spcPts val="2400"/>
              </a:spcBef>
              <a:buFont typeface="Arial" charset="0"/>
              <a:buChar char="•"/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Evaluation</a:t>
            </a:r>
          </a:p>
          <a:p>
            <a:pPr>
              <a:spcBef>
                <a:spcPts val="2400"/>
              </a:spcBef>
              <a:buFont typeface="Arial" charset="0"/>
              <a:buNone/>
              <a:defRPr/>
            </a:pPr>
            <a:endParaRPr lang="en-US" sz="2400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xmlns="" id="{709600E8-459E-40E6-9872-2F262DDCD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/>
              <a:t>UCLA Concurrent Systems Laboratory</a:t>
            </a:r>
            <a:endParaRPr lang="zh-CN" altLang="en-US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xmlns="" id="{1A1E6DA0-7CC3-41D5-B77B-3C703FFD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7A3B0-6F74-42C6-9E07-F361B1370A11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8107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49"/>
    </mc:Choice>
    <mc:Fallback xmlns="">
      <p:transition spd="slow" advTm="844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">
            <a:extLst>
              <a:ext uri="{FF2B5EF4-FFF2-40B4-BE49-F238E27FC236}">
                <a16:creationId xmlns:a16="http://schemas.microsoft.com/office/drawing/2014/main" xmlns="" id="{CA53AB6D-C116-48E6-A4BF-503ED78CB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88913"/>
            <a:ext cx="8229600" cy="633412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/>
              <a:t>Unintended Sharing</a:t>
            </a:r>
            <a:r>
              <a:rPr lang="en-US" altLang="en-US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  </a:t>
            </a:r>
            <a:r>
              <a:rPr lang="en-US" altLang="en-US" dirty="0"/>
              <a:t>Data Races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36A7C19-0FDB-427A-9167-0FD77BA14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UCLA Concurrent Systems Laboratory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BF0006A-ADC9-440B-8103-9DFBF469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5381-DFB8-4254-8A1A-C6DFF1212756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36" name="文本框 35"/>
          <p:cNvSpPr txBox="1"/>
          <p:nvPr/>
        </p:nvSpPr>
        <p:spPr>
          <a:xfrm>
            <a:off x="2775487" y="2944684"/>
            <a:ext cx="6641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prstClr val="black"/>
                </a:solidFill>
              </a:rPr>
              <a:t>Intention</a:t>
            </a:r>
            <a:r>
              <a:rPr lang="en-US" altLang="zh-CN" sz="2600" dirty="0">
                <a:solidFill>
                  <a:prstClr val="black"/>
                </a:solidFill>
              </a:rPr>
              <a:t>: T1 R/W accesses </a:t>
            </a:r>
            <a:r>
              <a:rPr lang="en-US" altLang="zh-CN" sz="2600" b="1" dirty="0">
                <a:solidFill>
                  <a:prstClr val="black"/>
                </a:solidFill>
              </a:rPr>
              <a:t>or </a:t>
            </a:r>
            <a:r>
              <a:rPr lang="en-US" altLang="zh-CN" sz="2600" dirty="0">
                <a:solidFill>
                  <a:prstClr val="black"/>
                </a:solidFill>
              </a:rPr>
              <a:t>T2 R/W accesses 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1981200" y="3538784"/>
            <a:ext cx="822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097213" algn="l"/>
              </a:tabLst>
            </a:pPr>
            <a:r>
              <a:rPr lang="en-US" altLang="zh-CN" sz="2800" dirty="0">
                <a:solidFill>
                  <a:prstClr val="black"/>
                </a:solidFill>
              </a:rPr>
              <a:t>Unintended Sharing:	simultaneous accesses by T1 &amp; T2</a:t>
            </a:r>
          </a:p>
          <a:p>
            <a:pPr>
              <a:tabLst>
                <a:tab pos="3097213" algn="l"/>
              </a:tabLst>
            </a:pP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                                	 </a:t>
            </a:r>
            <a:r>
              <a:rPr lang="en-US" altLang="zh-CN" sz="3200" dirty="0">
                <a:solidFill>
                  <a:prstClr val="black"/>
                </a:solidFill>
              </a:rPr>
              <a:t>data race</a:t>
            </a:r>
            <a:endParaRPr lang="en-US" altLang="zh-CN" sz="2800" dirty="0">
              <a:solidFill>
                <a:prstClr val="black"/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2531085" y="4566835"/>
            <a:ext cx="71298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828800" algn="l"/>
              </a:tabLst>
            </a:pPr>
            <a:r>
              <a:rPr lang="en-US" altLang="zh-CN" sz="2800" dirty="0">
                <a:solidFill>
                  <a:prstClr val="black"/>
                </a:solidFill>
              </a:rPr>
              <a:t>Conclusion:	flag </a:t>
            </a:r>
            <a:r>
              <a:rPr lang="en-US" altLang="zh-CN" sz="2800" b="1" dirty="0">
                <a:solidFill>
                  <a:prstClr val="black"/>
                </a:solidFill>
              </a:rPr>
              <a:t>all</a:t>
            </a:r>
            <a:r>
              <a:rPr lang="en-US" altLang="zh-CN" sz="2800" dirty="0">
                <a:solidFill>
                  <a:prstClr val="black"/>
                </a:solidFill>
              </a:rPr>
              <a:t> shared accesses as errors</a:t>
            </a:r>
            <a:br>
              <a:rPr lang="en-US" altLang="zh-CN" sz="2800" dirty="0">
                <a:solidFill>
                  <a:prstClr val="black"/>
                </a:solidFill>
              </a:rPr>
            </a:br>
            <a:r>
              <a:rPr lang="en-US" altLang="zh-CN" sz="2800" dirty="0">
                <a:solidFill>
                  <a:prstClr val="black"/>
                </a:solidFill>
              </a:rPr>
              <a:t>	</a:t>
            </a:r>
            <a:r>
              <a:rPr lang="en-US" altLang="zh-CN" sz="2800" b="1" dirty="0">
                <a:solidFill>
                  <a:prstClr val="black"/>
                </a:solidFill>
              </a:rPr>
              <a:t>unless</a:t>
            </a:r>
            <a:r>
              <a:rPr lang="en-US" altLang="zh-CN" sz="2800" dirty="0">
                <a:solidFill>
                  <a:prstClr val="black"/>
                </a:solidFill>
              </a:rPr>
              <a:t> explicitly permitted*</a:t>
            </a:r>
          </a:p>
        </p:txBody>
      </p:sp>
      <p:sp>
        <p:nvSpPr>
          <p:cNvPr id="39" name="Rectangle 2">
            <a:extLst>
              <a:ext uri="{FF2B5EF4-FFF2-40B4-BE49-F238E27FC236}">
                <a16:creationId xmlns:a16="http://schemas.microsoft.com/office/drawing/2014/main" xmlns="" id="{91857366-7190-4868-B458-F60C967474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578" y="5819430"/>
            <a:ext cx="606912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aseline="30000" dirty="0"/>
              <a:t>* </a:t>
            </a:r>
            <a:r>
              <a:rPr lang="en-US" altLang="en-US" sz="1600" dirty="0"/>
              <a:t>SharC: A</a:t>
            </a:r>
            <a:r>
              <a:rPr lang="en-US" altLang="zh-CN" sz="1600" dirty="0"/>
              <a:t>nderson</a:t>
            </a:r>
            <a:r>
              <a:rPr lang="en-US" altLang="en-US" sz="1600" dirty="0"/>
              <a:t>, et al, PLDI 2008; DCOP: </a:t>
            </a:r>
            <a:r>
              <a:rPr lang="en-US" altLang="zh-CN" sz="1600" dirty="0"/>
              <a:t>Martin</a:t>
            </a:r>
            <a:r>
              <a:rPr lang="en-US" altLang="en-US" sz="1600" dirty="0"/>
              <a:t>, et al,  POPL 2010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xmlns="" id="{2053A813-7AAA-4860-8F96-091FAF1F3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2368" y="956692"/>
            <a:ext cx="2348019" cy="2176663"/>
          </a:xfrm>
        </p:spPr>
        <p:txBody>
          <a:bodyPr/>
          <a:lstStyle/>
          <a:p>
            <a:pPr marL="0" indent="0" algn="ctr">
              <a:spcBef>
                <a:spcPts val="300"/>
              </a:spcBef>
              <a:buNone/>
              <a:defRPr/>
            </a:pPr>
            <a:r>
              <a:rPr lang="en-US" i="1" dirty="0"/>
              <a:t>thread 1</a:t>
            </a:r>
          </a:p>
          <a:p>
            <a:pPr marL="0" indent="0">
              <a:spcBef>
                <a:spcPts val="300"/>
              </a:spcBef>
              <a:buNone/>
              <a:defRPr/>
            </a:pPr>
            <a:r>
              <a:rPr lang="en-US" dirty="0"/>
              <a:t>R1 </a:t>
            </a:r>
            <a:r>
              <a:rPr lang="en-US" dirty="0">
                <a:sym typeface="Symbol" panose="05050102010706020507" pitchFamily="18" charset="2"/>
              </a:rPr>
              <a:t></a:t>
            </a:r>
            <a:r>
              <a:rPr lang="en-US" dirty="0"/>
              <a:t> counter;</a:t>
            </a:r>
          </a:p>
          <a:p>
            <a:pPr marL="0" indent="0">
              <a:spcBef>
                <a:spcPts val="300"/>
              </a:spcBef>
              <a:buNone/>
              <a:defRPr/>
            </a:pPr>
            <a:r>
              <a:rPr lang="en-US" dirty="0"/>
              <a:t>R1 </a:t>
            </a:r>
            <a:r>
              <a:rPr lang="en-US" dirty="0">
                <a:sym typeface="Symbol" panose="05050102010706020507" pitchFamily="18" charset="2"/>
              </a:rPr>
              <a:t> R1 + 1;</a:t>
            </a:r>
            <a:r>
              <a:rPr lang="en-US" dirty="0"/>
              <a:t> </a:t>
            </a:r>
          </a:p>
          <a:p>
            <a:pPr marL="0" indent="0">
              <a:spcBef>
                <a:spcPts val="300"/>
              </a:spcBef>
              <a:buNone/>
              <a:defRPr/>
            </a:pPr>
            <a:r>
              <a:rPr lang="en-US" dirty="0"/>
              <a:t>counter </a:t>
            </a:r>
            <a:r>
              <a:rPr lang="en-US" dirty="0">
                <a:sym typeface="Symbol" panose="05050102010706020507" pitchFamily="18" charset="2"/>
              </a:rPr>
              <a:t></a:t>
            </a:r>
            <a:r>
              <a:rPr lang="en-US" dirty="0"/>
              <a:t> R1;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xmlns="" id="{7441D981-5BA4-46F2-9DA1-776C51301388}"/>
              </a:ext>
            </a:extLst>
          </p:cNvPr>
          <p:cNvSpPr txBox="1">
            <a:spLocks/>
          </p:cNvSpPr>
          <p:nvPr/>
        </p:nvSpPr>
        <p:spPr bwMode="auto">
          <a:xfrm>
            <a:off x="6393024" y="956692"/>
            <a:ext cx="2348019" cy="1908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4950" indent="-2349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33972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thread 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R5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anose="05050102010706020507" pitchFamily="18" charset="2"/>
              </a:rPr>
              <a:t>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counter;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R5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anose="05050102010706020507" pitchFamily="18" charset="2"/>
              </a:rPr>
              <a:t>R5 + 1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counter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anose="05050102010706020507" pitchFamily="18" charset="2"/>
              </a:rPr>
              <a:t>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R5;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0395473"/>
      </p:ext>
    </p:extLst>
  </p:cSld>
  <p:clrMapOvr>
    <a:masterClrMapping/>
  </p:clrMapOvr>
  <p:transition advTm="3192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">
            <a:extLst>
              <a:ext uri="{FF2B5EF4-FFF2-40B4-BE49-F238E27FC236}">
                <a16:creationId xmlns:a16="http://schemas.microsoft.com/office/drawing/2014/main" xmlns="" id="{CA53AB6D-C116-48E6-A4BF-503ED78CB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0686"/>
            <a:ext cx="8229600" cy="633412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/>
              <a:t>Intended Sharing</a:t>
            </a:r>
            <a:r>
              <a:rPr lang="en-US" altLang="en-US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  </a:t>
            </a:r>
            <a:r>
              <a:rPr lang="en-US" altLang="en-US" dirty="0"/>
              <a:t>Object Accessibility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36A7C19-0FDB-427A-9167-0FD77BA14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UCLA Concurrent Systems Laboratory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BF0006A-ADC9-440B-8103-9DFBF469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5381-DFB8-4254-8A1A-C6DFF1212756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8" name="文本框 35">
            <a:extLst>
              <a:ext uri="{FF2B5EF4-FFF2-40B4-BE49-F238E27FC236}">
                <a16:creationId xmlns:a16="http://schemas.microsoft.com/office/drawing/2014/main" xmlns="" id="{70517473-5A5D-472E-8C74-C558619328D3}"/>
              </a:ext>
            </a:extLst>
          </p:cNvPr>
          <p:cNvSpPr txBox="1"/>
          <p:nvPr/>
        </p:nvSpPr>
        <p:spPr>
          <a:xfrm>
            <a:off x="1773097" y="1000865"/>
            <a:ext cx="8645806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zh-CN" sz="2800" dirty="0">
                <a:solidFill>
                  <a:prstClr val="black"/>
                </a:solidFill>
              </a:rPr>
              <a:t>exclusive to one thread during a particular program phase:</a:t>
            </a:r>
          </a:p>
          <a:p>
            <a:r>
              <a:rPr lang="en-US" altLang="zh-CN" sz="2800" dirty="0">
                <a:solidFill>
                  <a:prstClr val="black"/>
                </a:solidFill>
              </a:rPr>
              <a:t>	R/W				by the one thread</a:t>
            </a:r>
          </a:p>
          <a:p>
            <a:r>
              <a:rPr lang="en-US" altLang="zh-CN" sz="2800" dirty="0">
                <a:solidFill>
                  <a:prstClr val="black"/>
                </a:solidFill>
              </a:rPr>
              <a:t>	inaccessible 		to all other threads</a:t>
            </a:r>
          </a:p>
          <a:p>
            <a:pPr>
              <a:spcBef>
                <a:spcPts val="1200"/>
              </a:spcBef>
            </a:pPr>
            <a:r>
              <a:rPr lang="en-US" altLang="zh-CN" sz="2800" dirty="0">
                <a:solidFill>
                  <a:prstClr val="black"/>
                </a:solidFill>
              </a:rPr>
              <a:t>exclusive to T1, then T2</a:t>
            </a:r>
          </a:p>
          <a:p>
            <a:r>
              <a:rPr lang="en-US" altLang="zh-CN" sz="2800" dirty="0">
                <a:solidFill>
                  <a:prstClr val="black"/>
                </a:solidFill>
              </a:rPr>
              <a:t>	R/W by T1, inaccessible to all others</a:t>
            </a:r>
          </a:p>
          <a:p>
            <a:pPr marL="342900" indent="-342900">
              <a:buFont typeface="Symbol" panose="05050102010706020507" pitchFamily="18" charset="2"/>
              <a:buChar char=" "/>
            </a:pP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   </a:t>
            </a:r>
            <a:r>
              <a:rPr lang="en-US" altLang="zh-CN" sz="2800" b="1" dirty="0">
                <a:solidFill>
                  <a:prstClr val="black"/>
                </a:solidFill>
              </a:rPr>
              <a:t>policy change</a:t>
            </a:r>
          </a:p>
          <a:p>
            <a:pPr marL="342900" indent="-342900">
              <a:buFont typeface="Symbol" panose="05050102010706020507" pitchFamily="18" charset="2"/>
              <a:buChar char=" "/>
            </a:pPr>
            <a:r>
              <a:rPr lang="en-US" altLang="zh-CN" sz="2800" dirty="0">
                <a:solidFill>
                  <a:prstClr val="black"/>
                </a:solidFill>
              </a:rPr>
              <a:t>  inaccessible to all</a:t>
            </a:r>
          </a:p>
          <a:p>
            <a:pPr marL="342900" indent="-342900">
              <a:buFont typeface="Symbol" panose="05050102010706020507" pitchFamily="18" charset="2"/>
              <a:buChar char=" "/>
            </a:pPr>
            <a:r>
              <a:rPr lang="en-US" altLang="zh-CN" sz="2800" dirty="0">
                <a:solidFill>
                  <a:prstClr val="black"/>
                </a:solidFill>
              </a:rPr>
              <a:t>  </a:t>
            </a: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 </a:t>
            </a:r>
            <a:r>
              <a:rPr lang="en-US" altLang="zh-CN" sz="2800" b="1" dirty="0">
                <a:solidFill>
                  <a:prstClr val="black"/>
                </a:solidFill>
              </a:rPr>
              <a:t>policy change</a:t>
            </a:r>
          </a:p>
          <a:p>
            <a:pPr marL="342900" indent="-342900">
              <a:buFont typeface="Symbol" panose="05050102010706020507" pitchFamily="18" charset="2"/>
              <a:buChar char=" "/>
            </a:pPr>
            <a:r>
              <a:rPr lang="en-US" altLang="zh-CN" sz="2800" dirty="0">
                <a:solidFill>
                  <a:prstClr val="black"/>
                </a:solidFill>
              </a:rPr>
              <a:t>  R/W by T2, inaccessible to all others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2053871"/>
      </p:ext>
    </p:extLst>
  </p:cSld>
  <p:clrMapOvr>
    <a:masterClrMapping/>
  </p:clrMapOvr>
  <p:transition advTm="4047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">
            <a:extLst>
              <a:ext uri="{FF2B5EF4-FFF2-40B4-BE49-F238E27FC236}">
                <a16:creationId xmlns:a16="http://schemas.microsoft.com/office/drawing/2014/main" xmlns="" id="{CA53AB6D-C116-48E6-A4BF-503ED78CB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88913"/>
            <a:ext cx="8480156" cy="633412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/>
              <a:t>Annotation: Specifying Objects' Intended Sharing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36A7C19-0FDB-427A-9167-0FD77BA14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UCLA Concurrent Systems Laboratory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BF0006A-ADC9-440B-8103-9DFBF469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5381-DFB8-4254-8A1A-C6DFF1212756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2510971" y="1035567"/>
            <a:ext cx="746034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prstClr val="black"/>
                </a:solidFill>
              </a:rPr>
              <a:t>Object state (accessibility)</a:t>
            </a:r>
            <a:r>
              <a:rPr lang="en-US" altLang="zh-CN" sz="28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† </a:t>
            </a:r>
            <a:r>
              <a:rPr lang="en-US" altLang="zh-CN" sz="2800" dirty="0">
                <a:solidFill>
                  <a:prstClr val="black"/>
                </a:solidFill>
              </a:rPr>
              <a:t>:</a:t>
            </a:r>
          </a:p>
          <a:p>
            <a:r>
              <a:rPr lang="en-US" altLang="zh-CN" sz="2800" dirty="0">
                <a:solidFill>
                  <a:prstClr val="black"/>
                </a:solidFill>
              </a:rPr>
              <a:t>	private, read-shared, inaccessible, untouched</a:t>
            </a:r>
          </a:p>
          <a:p>
            <a:endParaRPr lang="en-US" altLang="zh-CN" sz="2800" dirty="0">
              <a:solidFill>
                <a:prstClr val="black"/>
              </a:solidFill>
            </a:endParaRPr>
          </a:p>
          <a:p>
            <a:r>
              <a:rPr lang="en-US" altLang="zh-CN" sz="2800" dirty="0">
                <a:solidFill>
                  <a:prstClr val="black"/>
                </a:solidFill>
              </a:rPr>
              <a:t>Intended accessibility changes</a:t>
            </a:r>
            <a:r>
              <a:rPr lang="en-US" altLang="zh-CN" sz="28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† </a:t>
            </a:r>
            <a:r>
              <a:rPr lang="en-US" altLang="zh-CN" sz="2800" dirty="0">
                <a:solidFill>
                  <a:prstClr val="black"/>
                </a:solidFill>
              </a:rPr>
              <a:t>:</a:t>
            </a:r>
          </a:p>
          <a:p>
            <a:r>
              <a:rPr lang="en-US" altLang="zh-CN" sz="2800" dirty="0">
                <a:solidFill>
                  <a:prstClr val="black"/>
                </a:solidFill>
              </a:rPr>
              <a:t>	acquire-write				release-write</a:t>
            </a:r>
          </a:p>
          <a:p>
            <a:r>
              <a:rPr lang="en-US" altLang="zh-CN" sz="2800" dirty="0">
                <a:solidFill>
                  <a:prstClr val="black"/>
                </a:solidFill>
              </a:rPr>
              <a:t>	acquire-read				release-read</a:t>
            </a:r>
          </a:p>
          <a:p>
            <a:endParaRPr lang="en-US" altLang="zh-CN" sz="2800" dirty="0">
              <a:solidFill>
                <a:prstClr val="black"/>
              </a:solidFill>
            </a:endParaRPr>
          </a:p>
          <a:p>
            <a:r>
              <a:rPr lang="en-US" altLang="zh-CN" sz="2800" dirty="0">
                <a:solidFill>
                  <a:prstClr val="black"/>
                </a:solidFill>
              </a:rPr>
              <a:t>Challenges: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prstClr val="black"/>
                </a:solidFill>
              </a:rPr>
              <a:t>Low overhead accessibility enforcement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prstClr val="black"/>
                </a:solidFill>
              </a:rPr>
              <a:t>Annotation errors </a:t>
            </a: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 </a:t>
            </a:r>
            <a:r>
              <a:rPr lang="en-US" altLang="zh-CN" sz="2800" dirty="0">
                <a:solidFill>
                  <a:prstClr val="black"/>
                </a:solidFill>
              </a:rPr>
              <a:t>hidden data races		</a:t>
            </a:r>
          </a:p>
        </p:txBody>
      </p:sp>
      <p:sp>
        <p:nvSpPr>
          <p:cNvPr id="8" name="文本框 3">
            <a:extLst>
              <a:ext uri="{FF2B5EF4-FFF2-40B4-BE49-F238E27FC236}">
                <a16:creationId xmlns:a16="http://schemas.microsoft.com/office/drawing/2014/main" xmlns="" id="{EC17CC58-8E73-4CF5-9A75-ED72C0A522CA}"/>
              </a:ext>
            </a:extLst>
          </p:cNvPr>
          <p:cNvSpPr txBox="1"/>
          <p:nvPr/>
        </p:nvSpPr>
        <p:spPr>
          <a:xfrm>
            <a:off x="389671" y="5887757"/>
            <a:ext cx="5556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altLang="zh-CN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Symbol"/>
              </a:rPr>
              <a:t>† </a:t>
            </a:r>
            <a:r>
              <a:rPr lang="en-US" altLang="en-US" sz="2400" dirty="0"/>
              <a:t>DCOP: </a:t>
            </a:r>
            <a:r>
              <a:rPr lang="en-US" altLang="zh-CN" sz="2400" dirty="0"/>
              <a:t>Martin</a:t>
            </a:r>
            <a:r>
              <a:rPr lang="en-US" altLang="en-US" sz="2400" dirty="0"/>
              <a:t>, et al,   POPL 2010</a:t>
            </a:r>
            <a:endParaRPr kumimoji="0" lang="en-US" altLang="zh-CN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93210348"/>
      </p:ext>
    </p:extLst>
  </p:cSld>
  <p:clrMapOvr>
    <a:masterClrMapping/>
  </p:clrMapOvr>
  <p:transition advTm="4924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">
            <a:extLst>
              <a:ext uri="{FF2B5EF4-FFF2-40B4-BE49-F238E27FC236}">
                <a16:creationId xmlns:a16="http://schemas.microsoft.com/office/drawing/2014/main" xmlns="" id="{CA53AB6D-C116-48E6-A4BF-503ED78CB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88913"/>
            <a:ext cx="8480156" cy="633412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/>
              <a:t>Accessibility Enforcement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36A7C19-0FDB-427A-9167-0FD77BA14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UCLA Concurrent Systems Laboratory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BF0006A-ADC9-440B-8103-9DFBF469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5381-DFB8-4254-8A1A-C6DFF1212756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39" name="Rectangle 2">
            <a:extLst>
              <a:ext uri="{FF2B5EF4-FFF2-40B4-BE49-F238E27FC236}">
                <a16:creationId xmlns:a16="http://schemas.microsoft.com/office/drawing/2014/main" xmlns="" id="{91857366-7190-4868-B458-F60C967474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274" y="5773472"/>
            <a:ext cx="842032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1600" baseline="30000" dirty="0">
                <a:solidFill>
                  <a:prstClr val="black"/>
                </a:solidFill>
                <a:latin typeface="Arial" panose="020B0604020202020204" pitchFamily="34" charset="0"/>
                <a:sym typeface="Symbol"/>
              </a:rPr>
              <a:t>†</a:t>
            </a: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sym typeface="Symbol"/>
              </a:rPr>
              <a:t> </a:t>
            </a:r>
            <a:r>
              <a:rPr lang="en-US" altLang="zh-CN" sz="1600" dirty="0"/>
              <a:t>Rajamani</a:t>
            </a:r>
            <a:r>
              <a:rPr lang="en-US" altLang="en-US" sz="1600" dirty="0"/>
              <a:t>, et al, "ISOLATOR: dynamically ensuring isolation in concurrent programs" ASPLOS 2009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641837" y="915251"/>
            <a:ext cx="890832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prstClr val="black"/>
                </a:solidFill>
              </a:rPr>
              <a:t>Software: instrumenting memory accesses </a:t>
            </a: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 </a:t>
            </a:r>
            <a:r>
              <a:rPr lang="en-US" altLang="zh-CN" sz="2800" dirty="0">
                <a:solidFill>
                  <a:prstClr val="black"/>
                </a:solidFill>
              </a:rPr>
              <a:t>slow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prstClr val="black"/>
                </a:solidFill>
              </a:rPr>
              <a:t>Commodity hardware: page-level protection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</a:rPr>
              <a:t>Every object in a separate page</a:t>
            </a:r>
            <a:r>
              <a:rPr lang="en-US" altLang="zh-CN" sz="28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†</a:t>
            </a:r>
            <a:endParaRPr lang="en-US" altLang="zh-CN" sz="2800" dirty="0">
              <a:solidFill>
                <a:prstClr val="black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</a:rPr>
              <a:t>Separate page table for every thread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2800" b="1" dirty="0">
                <a:solidFill>
                  <a:prstClr val="black"/>
                </a:solidFill>
              </a:rPr>
              <a:t>Page-level protection challenges: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</a:rPr>
              <a:t>Policy changes require system calls </a:t>
            </a: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  <a:ea typeface="DejaVu LGC Sans"/>
                <a:cs typeface="DejaVu LGC Sans"/>
              </a:rPr>
              <a:t> </a:t>
            </a:r>
            <a:r>
              <a:rPr lang="en-US" altLang="zh-CN" sz="2800" dirty="0">
                <a:solidFill>
                  <a:prstClr val="black"/>
                </a:solidFill>
              </a:rPr>
              <a:t>high overhead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</a:rPr>
              <a:t>Keeping multiple page tables consistent:</a:t>
            </a:r>
          </a:p>
          <a:p>
            <a:pPr marL="1257300" lvl="2" indent="-342900">
              <a:buFont typeface="Calibri" panose="020F0502020204030204" pitchFamily="34" charset="0"/>
              <a:buChar char="‒"/>
            </a:pPr>
            <a:r>
              <a:rPr lang="en-US" altLang="zh-CN" sz="2800" dirty="0">
                <a:solidFill>
                  <a:prstClr val="black"/>
                </a:solidFill>
              </a:rPr>
              <a:t>Significant kernel changes</a:t>
            </a:r>
          </a:p>
          <a:p>
            <a:pPr marL="1257300" lvl="2" indent="-342900">
              <a:buFont typeface="Calibri" panose="020F0502020204030204" pitchFamily="34" charset="0"/>
              <a:buChar char="‒"/>
            </a:pPr>
            <a:r>
              <a:rPr lang="en-US" altLang="zh-CN" sz="2800" dirty="0">
                <a:solidFill>
                  <a:prstClr val="black"/>
                </a:solidFill>
              </a:rPr>
              <a:t>High overhead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6290593"/>
      </p:ext>
    </p:extLst>
  </p:cSld>
  <p:clrMapOvr>
    <a:masterClrMapping/>
  </p:clrMapOvr>
  <p:transition advTm="5176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">
            <a:extLst>
              <a:ext uri="{FF2B5EF4-FFF2-40B4-BE49-F238E27FC236}">
                <a16:creationId xmlns:a16="http://schemas.microsoft.com/office/drawing/2014/main" xmlns="" id="{CA53AB6D-C116-48E6-A4BF-503ED78CB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58287"/>
            <a:ext cx="8480156" cy="633412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/>
              <a:t>Intel’s Memory Protection Keys (MPK)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36A7C19-0FDB-427A-9167-0FD77BA14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UCLA Concurrent Systems Laboratory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BF0006A-ADC9-440B-8103-9DFBF469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A5381-DFB8-4254-8A1A-C6DFF1212756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1750334" y="3447112"/>
            <a:ext cx="86913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prstClr val="black"/>
                </a:solidFill>
              </a:rPr>
              <a:t>Every page: member of an MPK domain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2406650" algn="l"/>
              </a:tabLst>
            </a:pPr>
            <a:r>
              <a:rPr lang="en-US" altLang="zh-CN" sz="2800" dirty="0">
                <a:solidFill>
                  <a:prstClr val="black"/>
                </a:solidFill>
              </a:rPr>
              <a:t>Every </a:t>
            </a:r>
            <a:r>
              <a:rPr lang="en-US" altLang="zh-CN" sz="2800" b="1" dirty="0">
                <a:solidFill>
                  <a:prstClr val="black"/>
                </a:solidFill>
              </a:rPr>
              <a:t>thread</a:t>
            </a:r>
            <a:r>
              <a:rPr lang="en-US" altLang="zh-CN" sz="2800" dirty="0">
                <a:solidFill>
                  <a:prstClr val="black"/>
                </a:solidFill>
              </a:rPr>
              <a:t>:	PKRU register specifies the accessibility of 	each one of the 16 MPK domains</a:t>
            </a:r>
            <a:endParaRPr lang="en-US" altLang="zh-CN" sz="2800" b="1" dirty="0">
              <a:solidFill>
                <a:prstClr val="black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8D376A5-19BC-41D7-A734-B809E835A351}"/>
              </a:ext>
            </a:extLst>
          </p:cNvPr>
          <p:cNvSpPr txBox="1"/>
          <p:nvPr/>
        </p:nvSpPr>
        <p:spPr>
          <a:xfrm>
            <a:off x="1515177" y="4814196"/>
            <a:ext cx="42928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Modifying PKRU register: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altLang="zh-CN" sz="2800" dirty="0"/>
              <a:t>User-level operation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altLang="zh-CN" sz="2800" dirty="0"/>
              <a:t>13ns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079CD1C-D244-455A-92B8-2BF18CD35A51}"/>
              </a:ext>
            </a:extLst>
          </p:cNvPr>
          <p:cNvSpPr txBox="1"/>
          <p:nvPr/>
        </p:nvSpPr>
        <p:spPr>
          <a:xfrm>
            <a:off x="6008916" y="4782742"/>
            <a:ext cx="58610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Modifying PTE: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altLang="zh-CN" sz="2800" dirty="0"/>
              <a:t>System call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altLang="zh-CN" sz="2800" dirty="0"/>
              <a:t>913ns - 12000ns (1-32 threads)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08D67C5D-EFAE-495E-BD74-517CB094BDC2}"/>
              </a:ext>
            </a:extLst>
          </p:cNvPr>
          <p:cNvGrpSpPr/>
          <p:nvPr/>
        </p:nvGrpSpPr>
        <p:grpSpPr>
          <a:xfrm>
            <a:off x="762001" y="604615"/>
            <a:ext cx="10711543" cy="1413519"/>
            <a:chOff x="762001" y="691699"/>
            <a:chExt cx="10711543" cy="1413519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xmlns="" id="{D119D49D-C75C-4DEE-831E-B140A5FFC0CC}"/>
                </a:ext>
              </a:extLst>
            </p:cNvPr>
            <p:cNvGrpSpPr/>
            <p:nvPr/>
          </p:nvGrpSpPr>
          <p:grpSpPr>
            <a:xfrm>
              <a:off x="762001" y="1186705"/>
              <a:ext cx="10711543" cy="918513"/>
              <a:chOff x="1066799" y="1023256"/>
              <a:chExt cx="10711543" cy="918513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5C23D0EF-14F1-42FA-B5A3-ADC52AB95958}"/>
                  </a:ext>
                </a:extLst>
              </p:cNvPr>
              <p:cNvSpPr/>
              <p:nvPr/>
            </p:nvSpPr>
            <p:spPr>
              <a:xfrm>
                <a:off x="1066799" y="1023256"/>
                <a:ext cx="10711543" cy="405494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AE45A4EE-0CF4-4EFE-8910-3A9CBA92F060}"/>
                  </a:ext>
                </a:extLst>
              </p:cNvPr>
              <p:cNvSpPr/>
              <p:nvPr/>
            </p:nvSpPr>
            <p:spPr>
              <a:xfrm>
                <a:off x="1415143" y="1023256"/>
                <a:ext cx="1523999" cy="405494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400" b="1" dirty="0">
                    <a:solidFill>
                      <a:srgbClr val="FF0000"/>
                    </a:solidFill>
                  </a:rPr>
                  <a:t>Domain</a:t>
                </a:r>
                <a:endParaRPr lang="en-US" altLang="zh-CN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4351C73B-DFB2-456A-A5D3-9B1087E4B229}"/>
                  </a:ext>
                </a:extLst>
              </p:cNvPr>
              <p:cNvSpPr/>
              <p:nvPr/>
            </p:nvSpPr>
            <p:spPr>
              <a:xfrm>
                <a:off x="3907969" y="1023256"/>
                <a:ext cx="6585860" cy="405493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400" dirty="0">
                    <a:solidFill>
                      <a:schemeClr val="tx1"/>
                    </a:solidFill>
                  </a:rPr>
                  <a:t>Page Frame Number</a:t>
                </a:r>
                <a:endParaRPr lang="zh-CN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id="{E2BE7D90-F4F3-42DE-B947-A240DBCE59F4}"/>
                  </a:ext>
                </a:extLst>
              </p:cNvPr>
              <p:cNvSpPr txBox="1"/>
              <p:nvPr/>
            </p:nvSpPr>
            <p:spPr>
              <a:xfrm>
                <a:off x="1415143" y="1480104"/>
                <a:ext cx="152399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/>
                  <a:t>Bit 62-59</a:t>
                </a:r>
                <a:endParaRPr lang="zh-CN" altLang="en-US" sz="2400" dirty="0"/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B64DBCD3-D9E1-45F7-AA9A-27BF1DC2547F}"/>
                  </a:ext>
                </a:extLst>
              </p:cNvPr>
              <p:cNvSpPr txBox="1"/>
              <p:nvPr/>
            </p:nvSpPr>
            <p:spPr>
              <a:xfrm>
                <a:off x="6096000" y="1480104"/>
                <a:ext cx="152399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/>
                  <a:t>Bit 51-12</a:t>
                </a:r>
                <a:endParaRPr lang="zh-CN" altLang="en-US" sz="2400" dirty="0"/>
              </a:p>
            </p:txBody>
          </p:sp>
        </p:grp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xmlns="" id="{39A5E3F8-6217-4813-8D55-0AB2F47CB087}"/>
                </a:ext>
              </a:extLst>
            </p:cNvPr>
            <p:cNvSpPr txBox="1"/>
            <p:nvPr/>
          </p:nvSpPr>
          <p:spPr>
            <a:xfrm>
              <a:off x="4653643" y="691699"/>
              <a:ext cx="31913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/>
                <a:t>Page Table Entry (PTE)</a:t>
              </a:r>
              <a:endParaRPr lang="zh-CN" altLang="en-US" sz="2400" b="1" dirty="0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8101DC11-F1D5-400D-96E9-10662B3A69FE}"/>
              </a:ext>
            </a:extLst>
          </p:cNvPr>
          <p:cNvGrpSpPr/>
          <p:nvPr/>
        </p:nvGrpSpPr>
        <p:grpSpPr>
          <a:xfrm>
            <a:off x="762001" y="2108672"/>
            <a:ext cx="10711543" cy="1122377"/>
            <a:chOff x="762001" y="2086901"/>
            <a:chExt cx="10711543" cy="1122377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xmlns="" id="{8842FC05-E789-47FD-AF3A-F7126CF22060}"/>
                </a:ext>
              </a:extLst>
            </p:cNvPr>
            <p:cNvGrpSpPr/>
            <p:nvPr/>
          </p:nvGrpSpPr>
          <p:grpSpPr>
            <a:xfrm>
              <a:off x="762001" y="2375889"/>
              <a:ext cx="10711543" cy="833389"/>
              <a:chOff x="870857" y="758813"/>
              <a:chExt cx="10711543" cy="833389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7A332C33-DB81-4F53-B189-BBC746ED01D1}"/>
                  </a:ext>
                </a:extLst>
              </p:cNvPr>
              <p:cNvSpPr/>
              <p:nvPr/>
            </p:nvSpPr>
            <p:spPr>
              <a:xfrm>
                <a:off x="870857" y="1186705"/>
                <a:ext cx="10711543" cy="405494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xmlns="" id="{5C524B51-7DC8-4730-B994-A00E9BD773B9}"/>
                  </a:ext>
                </a:extLst>
              </p:cNvPr>
              <p:cNvSpPr txBox="1"/>
              <p:nvPr/>
            </p:nvSpPr>
            <p:spPr>
              <a:xfrm>
                <a:off x="1064079" y="758813"/>
                <a:ext cx="130628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/>
                  <a:t>31</a:t>
                </a:r>
                <a:endParaRPr lang="zh-CN" altLang="en-US" sz="2400" dirty="0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id="{6D604897-5ADC-4FB9-BAE8-8A12A9279841}"/>
                  </a:ext>
                </a:extLst>
              </p:cNvPr>
              <p:cNvSpPr txBox="1"/>
              <p:nvPr/>
            </p:nvSpPr>
            <p:spPr>
              <a:xfrm>
                <a:off x="1937657" y="758813"/>
                <a:ext cx="152399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/>
                  <a:t>30</a:t>
                </a:r>
                <a:endParaRPr lang="zh-CN" altLang="en-US" sz="2400" dirty="0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1E6E038E-22C6-494D-B926-CB214D79D3F8}"/>
                  </a:ext>
                </a:extLst>
              </p:cNvPr>
              <p:cNvSpPr/>
              <p:nvPr/>
            </p:nvSpPr>
            <p:spPr>
              <a:xfrm>
                <a:off x="870857" y="1186705"/>
                <a:ext cx="914400" cy="405494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400" dirty="0">
                    <a:solidFill>
                      <a:schemeClr val="tx1"/>
                    </a:solidFill>
                  </a:rPr>
                  <a:t>W 15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id="{6076B399-50F5-4DA7-B009-CB10F74C2E01}"/>
                  </a:ext>
                </a:extLst>
              </p:cNvPr>
              <p:cNvSpPr/>
              <p:nvPr/>
            </p:nvSpPr>
            <p:spPr>
              <a:xfrm>
                <a:off x="1785257" y="1186705"/>
                <a:ext cx="914400" cy="405494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400" dirty="0">
                    <a:solidFill>
                      <a:schemeClr val="tx1"/>
                    </a:solidFill>
                  </a:rPr>
                  <a:t>R 15</a:t>
                </a:r>
                <a:endParaRPr lang="zh-CN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15357D68-A031-44C0-8B87-29BC2CF6062B}"/>
                  </a:ext>
                </a:extLst>
              </p:cNvPr>
              <p:cNvSpPr/>
              <p:nvPr/>
            </p:nvSpPr>
            <p:spPr>
              <a:xfrm>
                <a:off x="9753583" y="1186708"/>
                <a:ext cx="914400" cy="405494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400" dirty="0">
                    <a:solidFill>
                      <a:schemeClr val="tx1"/>
                    </a:solidFill>
                  </a:rPr>
                  <a:t>W 0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id="{A236965A-352A-4743-8543-5A78C3944AAA}"/>
                  </a:ext>
                </a:extLst>
              </p:cNvPr>
              <p:cNvSpPr/>
              <p:nvPr/>
            </p:nvSpPr>
            <p:spPr>
              <a:xfrm>
                <a:off x="10667983" y="1186708"/>
                <a:ext cx="914400" cy="405494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400" dirty="0">
                    <a:solidFill>
                      <a:schemeClr val="tx1"/>
                    </a:solidFill>
                  </a:rPr>
                  <a:t>R 0</a:t>
                </a:r>
                <a:endParaRPr lang="zh-CN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id="{3399A8E4-6374-480B-A1DA-17967AFEC1A3}"/>
                  </a:ext>
                </a:extLst>
              </p:cNvPr>
              <p:cNvSpPr/>
              <p:nvPr/>
            </p:nvSpPr>
            <p:spPr>
              <a:xfrm>
                <a:off x="7953826" y="1186707"/>
                <a:ext cx="914400" cy="405494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400" dirty="0">
                    <a:solidFill>
                      <a:schemeClr val="tx1"/>
                    </a:solidFill>
                  </a:rPr>
                  <a:t>W 1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id="{35DDB6B4-CA78-4879-8F3E-E43CEEFB9D5B}"/>
                  </a:ext>
                </a:extLst>
              </p:cNvPr>
              <p:cNvSpPr/>
              <p:nvPr/>
            </p:nvSpPr>
            <p:spPr>
              <a:xfrm>
                <a:off x="8868226" y="1186707"/>
                <a:ext cx="914400" cy="405494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400" dirty="0">
                    <a:solidFill>
                      <a:schemeClr val="tx1"/>
                    </a:solidFill>
                  </a:rPr>
                  <a:t>R 1</a:t>
                </a:r>
                <a:endParaRPr lang="zh-CN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xmlns="" id="{BAC668CA-7321-4332-A514-E65E12A8311E}"/>
                  </a:ext>
                </a:extLst>
              </p:cNvPr>
              <p:cNvSpPr txBox="1"/>
              <p:nvPr/>
            </p:nvSpPr>
            <p:spPr>
              <a:xfrm>
                <a:off x="9946805" y="758813"/>
                <a:ext cx="130628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/>
                  <a:t>1</a:t>
                </a:r>
                <a:endParaRPr lang="zh-CN" altLang="en-US" sz="2400" dirty="0"/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xmlns="" id="{8C0E0304-718B-422E-81F2-D6A13C11CC59}"/>
                  </a:ext>
                </a:extLst>
              </p:cNvPr>
              <p:cNvSpPr txBox="1"/>
              <p:nvPr/>
            </p:nvSpPr>
            <p:spPr>
              <a:xfrm>
                <a:off x="8215083" y="758813"/>
                <a:ext cx="32383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/>
                  <a:t>3</a:t>
                </a:r>
                <a:endParaRPr lang="zh-CN" altLang="en-US" sz="2400" dirty="0"/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xmlns="" id="{5CBE3C76-0036-405B-9C15-FD292F55A4EB}"/>
                  </a:ext>
                </a:extLst>
              </p:cNvPr>
              <p:cNvSpPr txBox="1"/>
              <p:nvPr/>
            </p:nvSpPr>
            <p:spPr>
              <a:xfrm>
                <a:off x="9144458" y="758813"/>
                <a:ext cx="32383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/>
                  <a:t>2</a:t>
                </a:r>
                <a:endParaRPr lang="zh-CN" altLang="en-US" sz="2400" dirty="0"/>
              </a:p>
            </p:txBody>
          </p:sp>
        </p:grp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DC675BED-CCBF-4BEE-BA5D-8BF5FF8A098B}"/>
                </a:ext>
              </a:extLst>
            </p:cNvPr>
            <p:cNvSpPr txBox="1"/>
            <p:nvPr/>
          </p:nvSpPr>
          <p:spPr>
            <a:xfrm>
              <a:off x="1880961" y="2086901"/>
              <a:ext cx="84300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/>
                <a:t>per-thread Protection Key Rights register for User pages (PKRU)</a:t>
              </a:r>
              <a:endParaRPr lang="zh-CN" altLang="en-US" sz="2400" b="1" dirty="0"/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221B9530-F6F4-4897-90D9-1C37BF5ECC51}"/>
              </a:ext>
            </a:extLst>
          </p:cNvPr>
          <p:cNvSpPr txBox="1"/>
          <p:nvPr/>
        </p:nvSpPr>
        <p:spPr>
          <a:xfrm>
            <a:off x="10812265" y="2393644"/>
            <a:ext cx="323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0</a:t>
            </a:r>
            <a:endParaRPr lang="zh-CN" alt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6512672"/>
      </p:ext>
    </p:extLst>
  </p:cSld>
  <p:clrMapOvr>
    <a:masterClrMapping/>
  </p:clrMapOvr>
  <p:transition advTm="4419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3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|9.2|15.2|7.7|12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1|16.7|12.4|7.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|12.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8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8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2|13.3|13.4|13.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9|19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6.9|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9|19.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9|19.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9|19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|7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3|1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7|14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8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5|13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8.7|17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3|20.8|17|9.9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7510</TotalTime>
  <Words>1545</Words>
  <Application>Microsoft Office PowerPoint</Application>
  <PresentationFormat>宽屏</PresentationFormat>
  <Paragraphs>468</Paragraphs>
  <Slides>29</Slides>
  <Notes>28</Notes>
  <HiddenSlides>4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29</vt:i4>
      </vt:variant>
    </vt:vector>
  </HeadingPairs>
  <TitlesOfParts>
    <vt:vector size="41" baseType="lpstr">
      <vt:lpstr>DejaVu LGC Sans</vt:lpstr>
      <vt:lpstr>等线</vt:lpstr>
      <vt:lpstr>等线 Light</vt:lpstr>
      <vt:lpstr>宋体</vt:lpstr>
      <vt:lpstr>Arial</vt:lpstr>
      <vt:lpstr>Calibri</vt:lpstr>
      <vt:lpstr>Calibri Light</vt:lpstr>
      <vt:lpstr>Cambria Math</vt:lpstr>
      <vt:lpstr>Symbol</vt:lpstr>
      <vt:lpstr>Wingdings</vt:lpstr>
      <vt:lpstr>Office Theme</vt:lpstr>
      <vt:lpstr>1_Office Theme</vt:lpstr>
      <vt:lpstr>PUSh: Data Race Detection Based on Hardware-Supported Prevention of Unintended Sharing</vt:lpstr>
      <vt:lpstr>Data Races</vt:lpstr>
      <vt:lpstr>Performance Overhead: PUSh vs. ThreadSanitizer</vt:lpstr>
      <vt:lpstr>Outline</vt:lpstr>
      <vt:lpstr>Unintended Sharing  Data Races</vt:lpstr>
      <vt:lpstr>Intended Sharing  Object Accessibility</vt:lpstr>
      <vt:lpstr>Annotation: Specifying Objects' Intended Sharing</vt:lpstr>
      <vt:lpstr>Accessibility Enforcement</vt:lpstr>
      <vt:lpstr>Intel’s Memory Protection Keys (MPK)</vt:lpstr>
      <vt:lpstr>Outline</vt:lpstr>
      <vt:lpstr>Enforcing Sharing Policies with MPK</vt:lpstr>
      <vt:lpstr>Locked Objects</vt:lpstr>
      <vt:lpstr>Operation with Only 16 MPK Domains</vt:lpstr>
      <vt:lpstr>Incorrect Annotation  Undetected Data Races</vt:lpstr>
      <vt:lpstr>Detecting Incorrect Annotation</vt:lpstr>
      <vt:lpstr>Other Optimizations</vt:lpstr>
      <vt:lpstr>Outline</vt:lpstr>
      <vt:lpstr>Directly relevant prior works: SharC and DCOP*</vt:lpstr>
      <vt:lpstr>Memory overhead: PUSh vs SharC/DCOP*</vt:lpstr>
      <vt:lpstr>Performance overhead: PUSh vs SharC/DCOP</vt:lpstr>
      <vt:lpstr>Memory Overhead: PUSh vs ThreadSanitizer (TSan)</vt:lpstr>
      <vt:lpstr>Performance Overhead: PUSh</vt:lpstr>
      <vt:lpstr>Performance Overhead: PUSh vs. ThreadSanitizer</vt:lpstr>
      <vt:lpstr>Conclusion</vt:lpstr>
      <vt:lpstr>Thank you! Questions?</vt:lpstr>
      <vt:lpstr>Reducing Memory Overhead</vt:lpstr>
      <vt:lpstr>Sliced Array</vt:lpstr>
      <vt:lpstr>Annotation Overhead</vt:lpstr>
      <vt:lpstr>SharC †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 hypervisor recovery without reboot</dc:title>
  <dc:creator>zozo</dc:creator>
  <cp:lastModifiedBy>zozo</cp:lastModifiedBy>
  <cp:revision>5066</cp:revision>
  <cp:lastPrinted>2018-06-21T20:12:33Z</cp:lastPrinted>
  <dcterms:created xsi:type="dcterms:W3CDTF">2018-05-05T20:41:35Z</dcterms:created>
  <dcterms:modified xsi:type="dcterms:W3CDTF">2020-10-28T00:07:39Z</dcterms:modified>
</cp:coreProperties>
</file>